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03" r:id="rId1"/>
  </p:sldMasterIdLst>
  <p:notesMasterIdLst>
    <p:notesMasterId r:id="rId14"/>
  </p:notesMasterIdLst>
  <p:sldIdLst>
    <p:sldId id="256" r:id="rId2"/>
    <p:sldId id="272" r:id="rId3"/>
    <p:sldId id="259" r:id="rId4"/>
    <p:sldId id="273" r:id="rId5"/>
    <p:sldId id="260" r:id="rId6"/>
    <p:sldId id="262" r:id="rId7"/>
    <p:sldId id="271" r:id="rId8"/>
    <p:sldId id="261" r:id="rId9"/>
    <p:sldId id="258" r:id="rId10"/>
    <p:sldId id="269" r:id="rId11"/>
    <p:sldId id="267" r:id="rId12"/>
    <p:sldId id="270"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76230" autoAdjust="0"/>
  </p:normalViewPr>
  <p:slideViewPr>
    <p:cSldViewPr snapToGrid="0">
      <p:cViewPr varScale="1">
        <p:scale>
          <a:sx n="65" d="100"/>
          <a:sy n="65" d="100"/>
        </p:scale>
        <p:origin x="894" y="78"/>
      </p:cViewPr>
      <p:guideLst>
        <p:guide orient="horz" pos="2160"/>
        <p:guide pos="3840"/>
      </p:guideLst>
    </p:cSldViewPr>
  </p:slideViewPr>
  <p:notesTextViewPr>
    <p:cViewPr>
      <p:scale>
        <a:sx n="3" d="2"/>
        <a:sy n="3" d="2"/>
      </p:scale>
      <p:origin x="0" y="0"/>
    </p:cViewPr>
  </p:notesTextViewPr>
  <p:sorterViewPr>
    <p:cViewPr varScale="1">
      <p:scale>
        <a:sx n="100" d="100"/>
        <a:sy n="100" d="100"/>
      </p:scale>
      <p:origin x="0" y="-3222"/>
    </p:cViewPr>
  </p:sorterViewPr>
  <p:notesViewPr>
    <p:cSldViewPr snapToGrid="0">
      <p:cViewPr>
        <p:scale>
          <a:sx n="66" d="100"/>
          <a:sy n="66" d="100"/>
        </p:scale>
        <p:origin x="3048" y="29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23"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B882C-FECD-4F9B-8E0E-1BFA71A114C3}" type="datetimeFigureOut">
              <a:rPr lang="en-US" smtClean="0"/>
              <a:pPr/>
              <a:t>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4E2209-50D3-475E-99D1-810681024729}" type="slidenum">
              <a:rPr lang="en-US" smtClean="0"/>
              <a:pPr/>
              <a:t>‹#›</a:t>
            </a:fld>
            <a:endParaRPr lang="en-US"/>
          </a:p>
        </p:txBody>
      </p:sp>
    </p:spTree>
    <p:extLst>
      <p:ext uri="{BB962C8B-B14F-4D97-AF65-F5344CB8AC3E}">
        <p14:creationId xmlns:p14="http://schemas.microsoft.com/office/powerpoint/2010/main" val="3090364947"/>
      </p:ext>
    </p:extLst>
  </p:cSld>
  <p:clrMap bg1="lt1" tx1="dk1" bg2="lt2" tx2="dk2" accent1="accent1" accent2="accent2" accent3="accent3" accent4="accent4" accent5="accent5" accent6="accent6" hlink="hlink" folHlink="folHlink"/>
  <p:notesStyle>
    <a:lvl1pPr marL="171450" indent="-171450" algn="l" defTabSz="457200" rtl="0" eaLnBrk="1" latinLnBrk="0" hangingPunct="1">
      <a:buFont typeface="Arial" panose="020B0604020202020204" pitchFamily="34" charset="0"/>
      <a:buChar char="•"/>
      <a:defRPr sz="1200" b="1" kern="1200">
        <a:solidFill>
          <a:schemeClr val="tx1"/>
        </a:solidFill>
        <a:latin typeface="+mn-lt"/>
        <a:ea typeface="+mn-ea"/>
        <a:cs typeface="+mn-cs"/>
      </a:defRPr>
    </a:lvl1pPr>
    <a:lvl2pPr marL="628650" indent="-171450" algn="l" defTabSz="457200" rtl="0" eaLnBrk="1" latinLnBrk="0" hangingPunct="1">
      <a:buFont typeface="Arial" panose="020B0604020202020204" pitchFamily="34" charset="0"/>
      <a:buChar char="•"/>
      <a:defRPr sz="1200" b="1" kern="1200">
        <a:solidFill>
          <a:schemeClr val="tx1"/>
        </a:solidFill>
        <a:latin typeface="+mn-lt"/>
        <a:ea typeface="+mn-ea"/>
        <a:cs typeface="+mn-cs"/>
      </a:defRPr>
    </a:lvl2pPr>
    <a:lvl3pPr marL="1085850" indent="-171450" algn="l" defTabSz="457200" rtl="0" eaLnBrk="1" latinLnBrk="0" hangingPunct="1">
      <a:buFont typeface="Arial" panose="020B0604020202020204" pitchFamily="34" charset="0"/>
      <a:buChar char="•"/>
      <a:defRPr sz="1200" b="1" kern="1200">
        <a:solidFill>
          <a:schemeClr val="tx1"/>
        </a:solidFill>
        <a:latin typeface="+mn-lt"/>
        <a:ea typeface="+mn-ea"/>
        <a:cs typeface="+mn-cs"/>
      </a:defRPr>
    </a:lvl3pPr>
    <a:lvl4pPr marL="1543050" indent="-171450" algn="l" defTabSz="457200" rtl="0" eaLnBrk="1" latinLnBrk="0" hangingPunct="1">
      <a:buFont typeface="Arial" panose="020B0604020202020204" pitchFamily="34" charset="0"/>
      <a:buChar char="•"/>
      <a:defRPr sz="1200" b="1" kern="1200">
        <a:solidFill>
          <a:schemeClr val="tx1"/>
        </a:solidFill>
        <a:latin typeface="+mn-lt"/>
        <a:ea typeface="+mn-ea"/>
        <a:cs typeface="+mn-cs"/>
      </a:defRPr>
    </a:lvl4pPr>
    <a:lvl5pPr marL="2000250" indent="-171450" algn="l" defTabSz="457200" rtl="0" eaLnBrk="1" latinLnBrk="0" hangingPunct="1">
      <a:buFont typeface="Arial" panose="020B0604020202020204" pitchFamily="34" charset="0"/>
      <a:buChar char="•"/>
      <a:defRPr sz="1200" b="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b="1" dirty="0"/>
              <a:t>This presentation is provided because the TaxSlayer software does not </a:t>
            </a:r>
            <a:r>
              <a:rPr lang="en-US" b="1" dirty="0" smtClean="0"/>
              <a:t>always provide </a:t>
            </a:r>
            <a:r>
              <a:rPr lang="en-US" b="1" dirty="0"/>
              <a:t>options for properly reporting income received on a 1099-MISC. </a:t>
            </a:r>
            <a:r>
              <a:rPr lang="en-US" b="1" dirty="0" smtClean="0"/>
              <a:t>This</a:t>
            </a:r>
            <a:r>
              <a:rPr lang="en-US" b="1" baseline="0" dirty="0" smtClean="0"/>
              <a:t> presentation can be used to refresh the knowledge of returning volunteers. For new volunteers, it is recommended that this lesson be used to reinforce the training following lessons on Business Income (Self-Employment), Royalties, and Other Income.</a:t>
            </a:r>
            <a:endParaRPr lang="en-US" b="1" dirty="0" smtClean="0"/>
          </a:p>
          <a:p>
            <a:endParaRPr lang="en-US" b="1" dirty="0" smtClean="0"/>
          </a:p>
          <a:p>
            <a:r>
              <a:rPr lang="en-US" b="1" dirty="0" smtClean="0"/>
              <a:t>The</a:t>
            </a:r>
            <a:r>
              <a:rPr lang="en-US" b="1" baseline="0" dirty="0" smtClean="0"/>
              <a:t> </a:t>
            </a:r>
            <a:r>
              <a:rPr lang="en-US" b="1" baseline="0" dirty="0"/>
              <a:t>following examples illustrate </a:t>
            </a:r>
            <a:r>
              <a:rPr lang="en-US" b="1" baseline="0" dirty="0" smtClean="0"/>
              <a:t>this TaxSlayer </a:t>
            </a:r>
            <a:r>
              <a:rPr lang="en-US" b="1" baseline="0" dirty="0"/>
              <a:t>issue:</a:t>
            </a:r>
          </a:p>
          <a:p>
            <a:endParaRPr lang="en-US" b="1" baseline="0" dirty="0"/>
          </a:p>
          <a:p>
            <a:pPr marL="228600" indent="-228600">
              <a:buAutoNum type="arabicPeriod"/>
            </a:pPr>
            <a:r>
              <a:rPr lang="en-US" b="1" baseline="0" dirty="0"/>
              <a:t>When royalties are reported on a 1099-MISC, the taxpayer must be interviewed to determine the source of the royalties.  Gas and Oil royalties are reported using Schedule E while royalties from a </a:t>
            </a:r>
            <a:r>
              <a:rPr lang="en-US" b="1" baseline="0" dirty="0" smtClean="0"/>
              <a:t>taxpayer’s own work </a:t>
            </a:r>
            <a:r>
              <a:rPr lang="en-US" b="1" baseline="0" dirty="0"/>
              <a:t>product such as a song or a book are reported as business income on Schedule C.  When the income is entered in the “Royalties” block on the TaxSlayer 1099-MISC input screen, the only option provided is schedule E.</a:t>
            </a:r>
            <a:br>
              <a:rPr lang="en-US" b="1" baseline="0" dirty="0"/>
            </a:br>
            <a:endParaRPr lang="en-US" b="1" baseline="0" dirty="0"/>
          </a:p>
          <a:p>
            <a:pPr marL="228600" indent="-228600">
              <a:buAutoNum type="arabicPeriod"/>
            </a:pPr>
            <a:r>
              <a:rPr lang="en-US" b="1" baseline="0" dirty="0"/>
              <a:t>When “non-employee compensation” is reported on a 1099-MISC, the taxpayer must be interviewed to determine whether the income is truly self-employment income.  If it is self-employment it is reported on Schedule C.  However, in some cases it will be determined that the taxpayer was not in a “business” situation and the income should be reported as other income on line 21 of the Form 1040.  TaxSlayer only provides one option for non-employee compensation: Schedule C</a:t>
            </a:r>
            <a:br>
              <a:rPr lang="en-US" b="1" baseline="0" dirty="0"/>
            </a:br>
            <a:endParaRPr lang="en-US" b="1" baseline="0" dirty="0"/>
          </a:p>
          <a:p>
            <a:pPr marL="228600" indent="-228600">
              <a:buAutoNum type="arabicPeriod"/>
            </a:pPr>
            <a:r>
              <a:rPr lang="en-US" b="1" baseline="0" dirty="0"/>
              <a:t>Conversely, when “other income” is reported on a 1099-MISC, the interview may determine that it is actually self-employment income. However, if the income is entered in the “other income” box, TaxSlayer automatically sends it to line 21.</a:t>
            </a:r>
          </a:p>
          <a:p>
            <a:pPr marL="228600" indent="-228600">
              <a:buAutoNum type="arabicPeriod"/>
            </a:pPr>
            <a:endParaRPr lang="en-US" b="1" baseline="0" dirty="0"/>
          </a:p>
          <a:p>
            <a:pPr marL="0" indent="0">
              <a:buNone/>
            </a:pPr>
            <a:r>
              <a:rPr lang="en-US" b="1" baseline="0" dirty="0"/>
              <a:t>This presentation provides information </a:t>
            </a:r>
            <a:r>
              <a:rPr lang="en-US" b="1" u="sng" baseline="0" dirty="0"/>
              <a:t>approved by the IRS</a:t>
            </a:r>
            <a:r>
              <a:rPr lang="en-US" b="1" u="none" baseline="0" dirty="0"/>
              <a:t> </a:t>
            </a:r>
            <a:r>
              <a:rPr lang="en-US" b="1" baseline="0" dirty="0"/>
              <a:t>for entering income reported on a 1099-MISC so that it will be reported properly on </a:t>
            </a:r>
            <a:r>
              <a:rPr lang="en-US" b="1" baseline="0" dirty="0" smtClean="0"/>
              <a:t>the return</a:t>
            </a:r>
            <a:endParaRPr lang="en-US" b="1" baseline="0" dirty="0"/>
          </a:p>
          <a:p>
            <a:endParaRPr lang="en-US" b="1" dirty="0"/>
          </a:p>
        </p:txBody>
      </p:sp>
      <p:sp>
        <p:nvSpPr>
          <p:cNvPr id="4" name="Slide Number Placeholder 3"/>
          <p:cNvSpPr>
            <a:spLocks noGrp="1"/>
          </p:cNvSpPr>
          <p:nvPr>
            <p:ph type="sldNum" sz="quarter" idx="10"/>
          </p:nvPr>
        </p:nvSpPr>
        <p:spPr/>
        <p:txBody>
          <a:bodyPr/>
          <a:lstStyle/>
          <a:p>
            <a:fld id="{764E2209-50D3-475E-99D1-810681024729}" type="slidenum">
              <a:rPr lang="en-US" smtClean="0"/>
              <a:pPr/>
              <a:t>1</a:t>
            </a:fld>
            <a:endParaRPr lang="en-US"/>
          </a:p>
        </p:txBody>
      </p:sp>
    </p:spTree>
    <p:extLst>
      <p:ext uri="{BB962C8B-B14F-4D97-AF65-F5344CB8AC3E}">
        <p14:creationId xmlns:p14="http://schemas.microsoft.com/office/powerpoint/2010/main" val="2069838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Highlighted fields are the</a:t>
            </a:r>
            <a:r>
              <a:rPr lang="en-US" baseline="0" dirty="0" smtClean="0"/>
              <a:t> ones we normally deal with</a:t>
            </a:r>
            <a:endParaRPr lang="en-US" dirty="0"/>
          </a:p>
        </p:txBody>
      </p:sp>
      <p:sp>
        <p:nvSpPr>
          <p:cNvPr id="4" name="Slide Number Placeholder 3"/>
          <p:cNvSpPr>
            <a:spLocks noGrp="1"/>
          </p:cNvSpPr>
          <p:nvPr>
            <p:ph type="sldNum" sz="quarter" idx="10"/>
          </p:nvPr>
        </p:nvSpPr>
        <p:spPr/>
        <p:txBody>
          <a:bodyPr/>
          <a:lstStyle/>
          <a:p>
            <a:fld id="{764E2209-50D3-475E-99D1-810681024729}" type="slidenum">
              <a:rPr lang="en-US" smtClean="0"/>
              <a:pPr/>
              <a:t>2</a:t>
            </a:fld>
            <a:endParaRPr lang="en-US"/>
          </a:p>
        </p:txBody>
      </p:sp>
    </p:spTree>
    <p:extLst>
      <p:ext uri="{BB962C8B-B14F-4D97-AF65-F5344CB8AC3E}">
        <p14:creationId xmlns:p14="http://schemas.microsoft.com/office/powerpoint/2010/main" val="2109798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4E2209-50D3-475E-99D1-810681024729}" type="slidenum">
              <a:rPr lang="en-US" smtClean="0"/>
              <a:pPr/>
              <a:t>3</a:t>
            </a:fld>
            <a:endParaRPr lang="en-US"/>
          </a:p>
        </p:txBody>
      </p:sp>
    </p:spTree>
    <p:extLst>
      <p:ext uri="{BB962C8B-B14F-4D97-AF65-F5344CB8AC3E}">
        <p14:creationId xmlns:p14="http://schemas.microsoft.com/office/powerpoint/2010/main" val="2632031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1" dirty="0"/>
              <a:t>IRS SPEC guidance varies from the</a:t>
            </a:r>
            <a:r>
              <a:rPr lang="en-US" b="1" baseline="0" dirty="0"/>
              <a:t> tradition practice to “Key What You See</a:t>
            </a:r>
            <a:r>
              <a:rPr lang="en-US" b="1" baseline="0" dirty="0" smtClean="0"/>
              <a:t>”</a:t>
            </a:r>
            <a:endParaRPr lang="en-US" b="1" dirty="0"/>
          </a:p>
        </p:txBody>
      </p:sp>
      <p:sp>
        <p:nvSpPr>
          <p:cNvPr id="4" name="Slide Number Placeholder 3"/>
          <p:cNvSpPr>
            <a:spLocks noGrp="1"/>
          </p:cNvSpPr>
          <p:nvPr>
            <p:ph type="sldNum" sz="quarter" idx="10"/>
          </p:nvPr>
        </p:nvSpPr>
        <p:spPr/>
        <p:txBody>
          <a:bodyPr/>
          <a:lstStyle/>
          <a:p>
            <a:fld id="{764E2209-50D3-475E-99D1-810681024729}" type="slidenum">
              <a:rPr lang="en-US" smtClean="0"/>
              <a:pPr/>
              <a:t>4</a:t>
            </a:fld>
            <a:endParaRPr lang="en-US"/>
          </a:p>
        </p:txBody>
      </p:sp>
    </p:spTree>
    <p:extLst>
      <p:ext uri="{BB962C8B-B14F-4D97-AF65-F5344CB8AC3E}">
        <p14:creationId xmlns:p14="http://schemas.microsoft.com/office/powerpoint/2010/main" val="2240919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If the royalties are being paid for something that the taxpayer produced such as a song, book, invention, etc. then it is the result of work that they performed (i.e.</a:t>
            </a:r>
            <a:r>
              <a:rPr lang="en-US" b="1" baseline="0" dirty="0" smtClean="0"/>
              <a:t> self-employment) so per Pub 17, it is reported on </a:t>
            </a:r>
            <a:r>
              <a:rPr lang="en-US" b="1" baseline="0" dirty="0" err="1" smtClean="0"/>
              <a:t>Sch</a:t>
            </a:r>
            <a:r>
              <a:rPr lang="en-US" b="1" baseline="0" dirty="0" smtClean="0"/>
              <a:t> C</a:t>
            </a:r>
          </a:p>
          <a:p>
            <a:endParaRPr lang="en-US" b="1" baseline="0" dirty="0" smtClean="0"/>
          </a:p>
          <a:p>
            <a:r>
              <a:rPr lang="en-US" b="1" baseline="0" dirty="0" smtClean="0"/>
              <a:t>See NTTC Training Slide Set </a:t>
            </a:r>
            <a:r>
              <a:rPr lang="en-US" b="1" baseline="0" dirty="0" smtClean="0"/>
              <a:t>#19 </a:t>
            </a:r>
            <a:r>
              <a:rPr lang="en-US" b="1" i="1" baseline="0" dirty="0" smtClean="0"/>
              <a:t>Income Rent and Royalty </a:t>
            </a:r>
            <a:r>
              <a:rPr lang="en-US" b="1" baseline="0" dirty="0" smtClean="0"/>
              <a:t>for more information</a:t>
            </a:r>
            <a:endParaRPr lang="en-US" b="1" dirty="0"/>
          </a:p>
        </p:txBody>
      </p:sp>
      <p:sp>
        <p:nvSpPr>
          <p:cNvPr id="4" name="Slide Number Placeholder 3"/>
          <p:cNvSpPr>
            <a:spLocks noGrp="1"/>
          </p:cNvSpPr>
          <p:nvPr>
            <p:ph type="sldNum" sz="quarter" idx="10"/>
          </p:nvPr>
        </p:nvSpPr>
        <p:spPr/>
        <p:txBody>
          <a:bodyPr/>
          <a:lstStyle/>
          <a:p>
            <a:fld id="{764E2209-50D3-475E-99D1-810681024729}" type="slidenum">
              <a:rPr lang="en-US" smtClean="0"/>
              <a:pPr/>
              <a:t>5</a:t>
            </a:fld>
            <a:endParaRPr lang="en-US"/>
          </a:p>
        </p:txBody>
      </p:sp>
    </p:spTree>
    <p:extLst>
      <p:ext uri="{BB962C8B-B14F-4D97-AF65-F5344CB8AC3E}">
        <p14:creationId xmlns:p14="http://schemas.microsoft.com/office/powerpoint/2010/main" val="3783556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Some businesses and non-profits (e.g. Churches) will report income in box 3 as other income even though the taxpayer performed substantial work</a:t>
            </a:r>
            <a:r>
              <a:rPr lang="en-US" b="1" baseline="0" dirty="0" smtClean="0"/>
              <a:t> or services during the </a:t>
            </a:r>
            <a:r>
              <a:rPr lang="en-US" b="1" baseline="0" dirty="0" smtClean="0"/>
              <a:t>year (e.g. Choir Director, janitor, etc.).</a:t>
            </a:r>
            <a:endParaRPr lang="en-US" b="1" dirty="0"/>
          </a:p>
        </p:txBody>
      </p:sp>
      <p:sp>
        <p:nvSpPr>
          <p:cNvPr id="4" name="Slide Number Placeholder 3"/>
          <p:cNvSpPr>
            <a:spLocks noGrp="1"/>
          </p:cNvSpPr>
          <p:nvPr>
            <p:ph type="sldNum" sz="quarter" idx="10"/>
          </p:nvPr>
        </p:nvSpPr>
        <p:spPr/>
        <p:txBody>
          <a:bodyPr/>
          <a:lstStyle/>
          <a:p>
            <a:fld id="{764E2209-50D3-475E-99D1-810681024729}" type="slidenum">
              <a:rPr lang="en-US" smtClean="0"/>
              <a:pPr/>
              <a:t>6</a:t>
            </a:fld>
            <a:endParaRPr lang="en-US" dirty="0"/>
          </a:p>
        </p:txBody>
      </p:sp>
    </p:spTree>
    <p:extLst>
      <p:ext uri="{BB962C8B-B14F-4D97-AF65-F5344CB8AC3E}">
        <p14:creationId xmlns:p14="http://schemas.microsoft.com/office/powerpoint/2010/main" val="3160683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Sometimes</a:t>
            </a:r>
            <a:r>
              <a:rPr lang="en-US" b="1" baseline="0" dirty="0" smtClean="0"/>
              <a:t> a payer will incorrectly report income in Box 6 such as Medicaid Waiver Payments or payments for participation in a medical study or trial</a:t>
            </a:r>
            <a:br>
              <a:rPr lang="en-US" b="1" baseline="0" dirty="0" smtClean="0"/>
            </a:br>
            <a:r>
              <a:rPr lang="en-US" b="1" baseline="0" dirty="0" smtClean="0"/>
              <a:t/>
            </a:r>
            <a:br>
              <a:rPr lang="en-US" b="1" baseline="0" dirty="0" smtClean="0"/>
            </a:br>
            <a:r>
              <a:rPr lang="en-US" b="1" dirty="0" smtClean="0"/>
              <a:t>See NTTC</a:t>
            </a:r>
            <a:r>
              <a:rPr lang="en-US" b="1" baseline="0" dirty="0" smtClean="0"/>
              <a:t> Training Slide Set #</a:t>
            </a:r>
            <a:r>
              <a:rPr lang="en-US" b="1" baseline="0" dirty="0" smtClean="0"/>
              <a:t>24 </a:t>
            </a:r>
            <a:r>
              <a:rPr lang="en-US" b="1" i="1" baseline="0" dirty="0" smtClean="0"/>
              <a:t>Income Other – Medicaid Waiver </a:t>
            </a:r>
            <a:r>
              <a:rPr lang="en-US" b="1" baseline="0" dirty="0" smtClean="0"/>
              <a:t>for more information</a:t>
            </a:r>
            <a:endParaRPr lang="en-US" b="1" dirty="0"/>
          </a:p>
        </p:txBody>
      </p:sp>
      <p:sp>
        <p:nvSpPr>
          <p:cNvPr id="4" name="Slide Number Placeholder 3"/>
          <p:cNvSpPr>
            <a:spLocks noGrp="1"/>
          </p:cNvSpPr>
          <p:nvPr>
            <p:ph type="sldNum" sz="quarter" idx="10"/>
          </p:nvPr>
        </p:nvSpPr>
        <p:spPr/>
        <p:txBody>
          <a:bodyPr/>
          <a:lstStyle/>
          <a:p>
            <a:fld id="{764E2209-50D3-475E-99D1-810681024729}" type="slidenum">
              <a:rPr lang="en-US" smtClean="0"/>
              <a:pPr/>
              <a:t>7</a:t>
            </a:fld>
            <a:endParaRPr lang="en-US"/>
          </a:p>
        </p:txBody>
      </p:sp>
    </p:spTree>
    <p:extLst>
      <p:ext uri="{BB962C8B-B14F-4D97-AF65-F5344CB8AC3E}">
        <p14:creationId xmlns:p14="http://schemas.microsoft.com/office/powerpoint/2010/main" val="3493670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 thorough interview is required to determine if the taxpayer was actually engaged in a business</a:t>
            </a:r>
          </a:p>
          <a:p>
            <a:endParaRPr lang="en-US" b="1" dirty="0" smtClean="0"/>
          </a:p>
          <a:p>
            <a:r>
              <a:rPr lang="en-US" b="1" dirty="0" smtClean="0"/>
              <a:t>See NTTC Training Slide Set #</a:t>
            </a:r>
            <a:r>
              <a:rPr lang="en-US" b="1" dirty="0" smtClean="0"/>
              <a:t>15 </a:t>
            </a:r>
            <a:r>
              <a:rPr lang="en-US" b="1" i="1" dirty="0" smtClean="0"/>
              <a:t>Income Business </a:t>
            </a:r>
            <a:r>
              <a:rPr lang="en-US" b="1" dirty="0" smtClean="0"/>
              <a:t>for more information</a:t>
            </a:r>
            <a:endParaRPr lang="en-US" b="1" dirty="0"/>
          </a:p>
        </p:txBody>
      </p:sp>
      <p:sp>
        <p:nvSpPr>
          <p:cNvPr id="4" name="Slide Number Placeholder 3"/>
          <p:cNvSpPr>
            <a:spLocks noGrp="1"/>
          </p:cNvSpPr>
          <p:nvPr>
            <p:ph type="sldNum" sz="quarter" idx="10"/>
          </p:nvPr>
        </p:nvSpPr>
        <p:spPr/>
        <p:txBody>
          <a:bodyPr/>
          <a:lstStyle/>
          <a:p>
            <a:fld id="{764E2209-50D3-475E-99D1-810681024729}" type="slidenum">
              <a:rPr lang="en-US" smtClean="0"/>
              <a:pPr/>
              <a:t>8</a:t>
            </a:fld>
            <a:endParaRPr lang="en-US"/>
          </a:p>
        </p:txBody>
      </p:sp>
    </p:spTree>
    <p:extLst>
      <p:ext uri="{BB962C8B-B14F-4D97-AF65-F5344CB8AC3E}">
        <p14:creationId xmlns:p14="http://schemas.microsoft.com/office/powerpoint/2010/main" val="26607155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685800" y="1143000"/>
            <a:ext cx="5486400" cy="3086100"/>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cs typeface="Arial" panose="020B0604020202020204" pitchFamily="34" charset="0"/>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B108B660-481A-4AB6-B859-60257C9C8A34}" type="slidenum">
              <a:rPr lang="en-US" altLang="en-US" smtClean="0"/>
              <a:pPr>
                <a:spcBef>
                  <a:spcPct val="0"/>
                </a:spcBef>
              </a:pPr>
              <a:t>12</a:t>
            </a:fld>
            <a:endParaRPr lang="en-US" altLang="en-US"/>
          </a:p>
        </p:txBody>
      </p:sp>
      <p:sp>
        <p:nvSpPr>
          <p:cNvPr id="2" name="Date Placeholder 1"/>
          <p:cNvSpPr>
            <a:spLocks noGrp="1"/>
          </p:cNvSpPr>
          <p:nvPr>
            <p:ph type="dt" idx="10"/>
          </p:nvPr>
        </p:nvSpPr>
        <p:spPr/>
        <p:txBody>
          <a:bodyPr/>
          <a:lstStyle/>
          <a:p>
            <a:pPr>
              <a:defRPr/>
            </a:pPr>
            <a:endParaRPr lang="en-US" altLang="en-US"/>
          </a:p>
        </p:txBody>
      </p:sp>
    </p:spTree>
    <p:extLst>
      <p:ext uri="{BB962C8B-B14F-4D97-AF65-F5344CB8AC3E}">
        <p14:creationId xmlns:p14="http://schemas.microsoft.com/office/powerpoint/2010/main" val="1549734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smtClean="0"/>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55732637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r>
              <a:rPr lang="en-US" smtClean="0"/>
              <a:t>NTTC Training - TY2018</a:t>
            </a:r>
            <a:endParaRPr lang="en-US"/>
          </a:p>
        </p:txBody>
      </p:sp>
      <p:sp>
        <p:nvSpPr>
          <p:cNvPr id="10" name="Slide Number Placeholder 9"/>
          <p:cNvSpPr>
            <a:spLocks noGrp="1"/>
          </p:cNvSpPr>
          <p:nvPr>
            <p:ph type="sldNum" sz="quarter" idx="11"/>
          </p:nvPr>
        </p:nvSpPr>
        <p:spPr/>
        <p:txBody>
          <a:bodyPr/>
          <a:lstStyle>
            <a:lvl1pPr>
              <a:defRPr>
                <a:latin typeface="+mn-lt"/>
              </a:defRPr>
            </a:lvl1pPr>
          </a:lstStyle>
          <a:p>
            <a:fld id="{17E0177D-4E95-4D8C-87DB-B6685EAB78D9}" type="slidenum">
              <a:rPr lang="en-US" smtClean="0"/>
              <a:pPr/>
              <a:t>‹#›</a:t>
            </a:fld>
            <a:endParaRPr lang="en-US"/>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9480485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NTTC Training - TY2018</a:t>
            </a:r>
            <a:endParaRPr lang="en-US"/>
          </a:p>
        </p:txBody>
      </p:sp>
      <p:sp>
        <p:nvSpPr>
          <p:cNvPr id="5" name="Slide Number Placeholder 4"/>
          <p:cNvSpPr>
            <a:spLocks noGrp="1"/>
          </p:cNvSpPr>
          <p:nvPr>
            <p:ph type="sldNum" sz="quarter" idx="12"/>
          </p:nvPr>
        </p:nvSpPr>
        <p:spPr/>
        <p:txBody>
          <a:bodyPr/>
          <a:lstStyle/>
          <a:p>
            <a:fld id="{17E0177D-4E95-4D8C-87DB-B6685EAB78D9}" type="slidenum">
              <a:rPr lang="en-US" smtClean="0"/>
              <a:pPr/>
              <a:t>‹#›</a:t>
            </a:fld>
            <a:endParaRPr lang="en-US"/>
          </a:p>
        </p:txBody>
      </p:sp>
      <p:sp>
        <p:nvSpPr>
          <p:cNvPr id="6" name="Text Placeholder 5"/>
          <p:cNvSpPr>
            <a:spLocks noGrp="1"/>
          </p:cNvSpPr>
          <p:nvPr>
            <p:ph type="body" sz="quarter" idx="15"/>
          </p:nvPr>
        </p:nvSpPr>
        <p:spPr>
          <a:xfrm>
            <a:off x="1282700"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22136415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NTTC Training - TY2018</a:t>
            </a:r>
            <a:endParaRPr lang="en-US"/>
          </a:p>
        </p:txBody>
      </p:sp>
      <p:sp>
        <p:nvSpPr>
          <p:cNvPr id="9" name="Slide Number Placeholder 8"/>
          <p:cNvSpPr>
            <a:spLocks noGrp="1"/>
          </p:cNvSpPr>
          <p:nvPr>
            <p:ph type="sldNum" sz="quarter" idx="12"/>
          </p:nvPr>
        </p:nvSpPr>
        <p:spPr/>
        <p:txBody>
          <a:bodyPr/>
          <a:lstStyle/>
          <a:p>
            <a:fld id="{17E0177D-4E95-4D8C-87DB-B6685EAB78D9}" type="slidenum">
              <a:rPr lang="en-US" smtClean="0"/>
              <a:pPr/>
              <a:t>‹#›</a:t>
            </a:fld>
            <a:endParaRPr lang="en-US"/>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94173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r>
              <a:rPr lang="en-US" smtClean="0"/>
              <a:t>NTTC Training - TY2018</a:t>
            </a:r>
            <a:endParaRPr lang="en-US"/>
          </a:p>
        </p:txBody>
      </p:sp>
      <p:sp>
        <p:nvSpPr>
          <p:cNvPr id="10" name="Slide Number Placeholder 9"/>
          <p:cNvSpPr>
            <a:spLocks noGrp="1"/>
          </p:cNvSpPr>
          <p:nvPr>
            <p:ph type="sldNum" sz="quarter" idx="11"/>
          </p:nvPr>
        </p:nvSpPr>
        <p:spPr/>
        <p:txBody>
          <a:bodyPr/>
          <a:lstStyle>
            <a:lvl1pPr>
              <a:defRPr>
                <a:latin typeface="+mn-lt"/>
              </a:defRPr>
            </a:lvl1pPr>
          </a:lstStyle>
          <a:p>
            <a:fld id="{17E0177D-4E95-4D8C-87DB-B6685EAB78D9}" type="slidenum">
              <a:rPr lang="en-US" smtClean="0"/>
              <a:pPr/>
              <a:t>‹#›</a:t>
            </a:fld>
            <a:endParaRPr lang="en-US"/>
          </a:p>
        </p:txBody>
      </p:sp>
      <p:sp>
        <p:nvSpPr>
          <p:cNvPr id="4" name="Content Placeholder 3"/>
          <p:cNvSpPr>
            <a:spLocks noGrp="1"/>
          </p:cNvSpPr>
          <p:nvPr>
            <p:ph sz="quarter" idx="12"/>
          </p:nvPr>
        </p:nvSpPr>
        <p:spPr>
          <a:xfrm>
            <a:off x="1278833" y="1761434"/>
            <a:ext cx="9753600" cy="2221287"/>
          </a:xfrm>
        </p:spPr>
        <p:txBody>
          <a:bodyPr/>
          <a:lstStyle/>
          <a:p>
            <a:pPr lvl="0"/>
            <a:r>
              <a:rPr lang="en-US" smtClean="0"/>
              <a:t>Click to edit Master text styles</a:t>
            </a:r>
          </a:p>
          <a:p>
            <a:pPr lvl="1"/>
            <a:r>
              <a:rPr lang="en-US" smtClean="0"/>
              <a:t>Second level</a:t>
            </a:r>
          </a:p>
          <a:p>
            <a:pPr lvl="2"/>
            <a:r>
              <a:rPr lang="en-US" smtClean="0"/>
              <a:t>Third level</a:t>
            </a:r>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8264671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NTTC Training - TY2018</a:t>
            </a:r>
            <a:endParaRPr lang="en-US"/>
          </a:p>
        </p:txBody>
      </p:sp>
      <p:sp>
        <p:nvSpPr>
          <p:cNvPr id="5" name="Slide Number Placeholder 4"/>
          <p:cNvSpPr>
            <a:spLocks noGrp="1"/>
          </p:cNvSpPr>
          <p:nvPr>
            <p:ph type="sldNum" sz="quarter" idx="12"/>
          </p:nvPr>
        </p:nvSpPr>
        <p:spPr/>
        <p:txBody>
          <a:bodyPr/>
          <a:lstStyle/>
          <a:p>
            <a:fld id="{17E0177D-4E95-4D8C-87DB-B6685EAB78D9}" type="slidenum">
              <a:rPr lang="en-US" smtClean="0"/>
              <a:pPr/>
              <a:t>‹#›</a:t>
            </a:fld>
            <a:endParaRPr lang="en-US"/>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89058087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NTTC Training - TY2018</a:t>
            </a:r>
            <a:endParaRPr lang="en-US"/>
          </a:p>
        </p:txBody>
      </p:sp>
      <p:sp>
        <p:nvSpPr>
          <p:cNvPr id="4" name="Slide Number Placeholder 3"/>
          <p:cNvSpPr>
            <a:spLocks noGrp="1"/>
          </p:cNvSpPr>
          <p:nvPr>
            <p:ph type="sldNum" sz="quarter" idx="12"/>
          </p:nvPr>
        </p:nvSpPr>
        <p:spPr/>
        <p:txBody>
          <a:bodyPr/>
          <a:lstStyle/>
          <a:p>
            <a:fld id="{17E0177D-4E95-4D8C-87DB-B6685EAB78D9}" type="slidenum">
              <a:rPr lang="en-US" smtClean="0"/>
              <a:pPr/>
              <a:t>‹#›</a:t>
            </a:fld>
            <a:endParaRPr 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2128154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smtClean="0"/>
              <a:t>NTTC Training - TY2018</a:t>
            </a:r>
            <a:endParaRPr lang="en-US"/>
          </a:p>
        </p:txBody>
      </p:sp>
      <p:sp>
        <p:nvSpPr>
          <p:cNvPr id="4" name="Slide Number Placeholder 3"/>
          <p:cNvSpPr>
            <a:spLocks noGrp="1"/>
          </p:cNvSpPr>
          <p:nvPr>
            <p:ph type="sldNum" sz="quarter" idx="12"/>
          </p:nvPr>
        </p:nvSpPr>
        <p:spPr>
          <a:xfrm>
            <a:off x="1298941" y="6265305"/>
            <a:ext cx="518079" cy="365125"/>
          </a:xfrm>
        </p:spPr>
        <p:txBody>
          <a:bodyPr/>
          <a:lstStyle/>
          <a:p>
            <a:fld id="{17E0177D-4E95-4D8C-87DB-B6685EAB78D9}" type="slidenum">
              <a:rPr lang="en-US" smtClean="0"/>
              <a:pPr/>
              <a:t>‹#›</a:t>
            </a:fld>
            <a:endParaRPr 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522162574"/>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NTTC Training - TY2018</a:t>
            </a:r>
            <a:endParaRPr lang="en-US"/>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0177D-4E95-4D8C-87DB-B6685EAB78D9}" type="slidenum">
              <a:rPr lang="en-US" smtClean="0"/>
              <a:pPr/>
              <a:t>‹#›</a:t>
            </a:fld>
            <a:endParaRPr lang="en-US"/>
          </a:p>
        </p:txBody>
      </p:sp>
      <p:pic>
        <p:nvPicPr>
          <p:cNvPr id="7" name="Picture 6"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403002704"/>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Lst>
  <p:timing>
    <p:tnLst>
      <p:par>
        <p:cTn id="1" dur="indefinite" restart="never" nodeType="tmRoot"/>
      </p:par>
    </p:tnLst>
  </p:timing>
  <p:hf hdr="0" dt="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067" userDrawn="1">
          <p15:clr>
            <a:srgbClr val="F26B43"/>
          </p15:clr>
        </p15:guide>
        <p15:guide id="2" pos="683" userDrawn="1">
          <p15:clr>
            <a:srgbClr val="F26B43"/>
          </p15:clr>
        </p15:guide>
        <p15:guide id="3" orient="horz" pos="828" userDrawn="1">
          <p15:clr>
            <a:srgbClr val="F26B43"/>
          </p15:clr>
        </p15:guide>
        <p15:guide id="4" pos="800" userDrawn="1">
          <p15:clr>
            <a:srgbClr val="F26B43"/>
          </p15:clr>
        </p15:guide>
        <p15:guide id="5" orient="horz" pos="1344" userDrawn="1">
          <p15:clr>
            <a:srgbClr val="F26B43"/>
          </p15:clr>
        </p15:guide>
        <p15:guide id="6" pos="512" userDrawn="1">
          <p15:clr>
            <a:srgbClr val="F26B43"/>
          </p15:clr>
        </p15:guide>
        <p15:guide id="7"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3200" dirty="0" smtClean="0"/>
              <a:t>Pub 4012 – Tab D</a:t>
            </a:r>
          </a:p>
          <a:p>
            <a:r>
              <a:rPr lang="en-US" sz="3200" dirty="0" smtClean="0"/>
              <a:t>Note NTTC-modified 4012 added notes</a:t>
            </a:r>
            <a:endParaRPr lang="en-US" sz="3200" dirty="0"/>
          </a:p>
        </p:txBody>
      </p:sp>
      <p:sp>
        <p:nvSpPr>
          <p:cNvPr id="2" name="Title 1"/>
          <p:cNvSpPr>
            <a:spLocks noGrp="1"/>
          </p:cNvSpPr>
          <p:nvPr>
            <p:ph type="title"/>
          </p:nvPr>
        </p:nvSpPr>
        <p:spPr/>
        <p:txBody>
          <a:bodyPr/>
          <a:lstStyle/>
          <a:p>
            <a:r>
              <a:rPr lang="en-US" smtClean="0"/>
              <a:t>Form 1099-MISC</a:t>
            </a:r>
            <a:endParaRPr lang="en-US" dirty="0"/>
          </a:p>
        </p:txBody>
      </p:sp>
    </p:spTree>
    <p:extLst>
      <p:ext uri="{BB962C8B-B14F-4D97-AF65-F5344CB8AC3E}">
        <p14:creationId xmlns:p14="http://schemas.microsoft.com/office/powerpoint/2010/main" val="1098028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17E0177D-4E95-4D8C-87DB-B6685EAB78D9}" type="slidenum">
              <a:rPr lang="en-US" smtClean="0"/>
              <a:pPr/>
              <a:t>10</a:t>
            </a:fld>
            <a:endParaRPr lang="en-US" dirty="0"/>
          </a:p>
        </p:txBody>
      </p:sp>
      <p:sp>
        <p:nvSpPr>
          <p:cNvPr id="5" name="Content Placeholder 4"/>
          <p:cNvSpPr>
            <a:spLocks noGrp="1"/>
          </p:cNvSpPr>
          <p:nvPr>
            <p:ph sz="quarter" idx="12"/>
          </p:nvPr>
        </p:nvSpPr>
        <p:spPr/>
        <p:txBody>
          <a:bodyPr>
            <a:normAutofit/>
          </a:bodyPr>
          <a:lstStyle/>
          <a:p>
            <a:r>
              <a:rPr lang="en-US" dirty="0"/>
              <a:t>Form 1099-MISC is in scope except for:</a:t>
            </a:r>
          </a:p>
          <a:p>
            <a:pPr lvl="1"/>
            <a:r>
              <a:rPr lang="en-US" dirty="0"/>
              <a:t>Box 5 Fishing boat proceeds</a:t>
            </a:r>
          </a:p>
          <a:p>
            <a:pPr lvl="1"/>
            <a:r>
              <a:rPr lang="en-US" dirty="0"/>
              <a:t>Box 6 Medical and Health Care </a:t>
            </a:r>
            <a:r>
              <a:rPr lang="en-US" dirty="0" smtClean="0"/>
              <a:t>Payments</a:t>
            </a:r>
          </a:p>
          <a:p>
            <a:pPr lvl="2"/>
            <a:r>
              <a:rPr lang="en-US" dirty="0" smtClean="0"/>
              <a:t>Other than care giver income</a:t>
            </a:r>
            <a:endParaRPr lang="en-US" dirty="0"/>
          </a:p>
          <a:p>
            <a:pPr lvl="1"/>
            <a:r>
              <a:rPr lang="en-US" dirty="0"/>
              <a:t>Boxes 8-15</a:t>
            </a:r>
          </a:p>
          <a:p>
            <a:pPr lvl="1"/>
            <a:r>
              <a:rPr lang="en-US" dirty="0"/>
              <a:t>Box FATCA filing </a:t>
            </a:r>
            <a:r>
              <a:rPr lang="en-US" dirty="0" smtClean="0"/>
              <a:t>requirement</a:t>
            </a:r>
            <a:endParaRPr lang="en-US" dirty="0"/>
          </a:p>
        </p:txBody>
      </p:sp>
      <p:sp>
        <p:nvSpPr>
          <p:cNvPr id="2" name="Title 1"/>
          <p:cNvSpPr>
            <a:spLocks noGrp="1"/>
          </p:cNvSpPr>
          <p:nvPr>
            <p:ph type="title"/>
          </p:nvPr>
        </p:nvSpPr>
        <p:spPr/>
        <p:txBody>
          <a:bodyPr/>
          <a:lstStyle/>
          <a:p>
            <a:r>
              <a:rPr lang="en-US" dirty="0"/>
              <a:t>Form 1099-MISC Scope</a:t>
            </a:r>
          </a:p>
        </p:txBody>
      </p:sp>
    </p:spTree>
    <p:extLst>
      <p:ext uri="{BB962C8B-B14F-4D97-AF65-F5344CB8AC3E}">
        <p14:creationId xmlns:p14="http://schemas.microsoft.com/office/powerpoint/2010/main" val="10513160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a:p>
        </p:txBody>
      </p:sp>
      <p:sp>
        <p:nvSpPr>
          <p:cNvPr id="4" name="Slide Number Placeholder 3"/>
          <p:cNvSpPr>
            <a:spLocks noGrp="1"/>
          </p:cNvSpPr>
          <p:nvPr>
            <p:ph type="sldNum" sz="quarter" idx="11"/>
          </p:nvPr>
        </p:nvSpPr>
        <p:spPr/>
        <p:txBody>
          <a:bodyPr/>
          <a:lstStyle/>
          <a:p>
            <a:fld id="{17E0177D-4E95-4D8C-87DB-B6685EAB78D9}" type="slidenum">
              <a:rPr lang="en-US" smtClean="0"/>
              <a:pPr/>
              <a:t>11</a:t>
            </a:fld>
            <a:endParaRPr lang="en-US"/>
          </a:p>
        </p:txBody>
      </p:sp>
      <p:sp>
        <p:nvSpPr>
          <p:cNvPr id="7" name="Content Placeholder 6"/>
          <p:cNvSpPr>
            <a:spLocks noGrp="1"/>
          </p:cNvSpPr>
          <p:nvPr>
            <p:ph sz="quarter" idx="12"/>
          </p:nvPr>
        </p:nvSpPr>
        <p:spPr/>
        <p:txBody>
          <a:bodyPr>
            <a:normAutofit/>
          </a:bodyPr>
          <a:lstStyle/>
          <a:p>
            <a:r>
              <a:rPr lang="en-US" dirty="0" smtClean="0"/>
              <a:t>Enter every </a:t>
            </a:r>
            <a:r>
              <a:rPr lang="en-US" dirty="0"/>
              <a:t>Form 1099-MISC</a:t>
            </a:r>
            <a:r>
              <a:rPr lang="en-US" dirty="0" smtClean="0"/>
              <a:t> in </a:t>
            </a:r>
            <a:r>
              <a:rPr lang="en-US" dirty="0"/>
              <a:t>taxpayer’s return</a:t>
            </a:r>
          </a:p>
          <a:p>
            <a:r>
              <a:rPr lang="en-US" dirty="0"/>
              <a:t>Probing </a:t>
            </a:r>
            <a:r>
              <a:rPr lang="en-US" dirty="0" smtClean="0"/>
              <a:t>interview used </a:t>
            </a:r>
            <a:r>
              <a:rPr lang="en-US" dirty="0"/>
              <a:t>to properly classify income on Form 1099-MISC</a:t>
            </a:r>
          </a:p>
          <a:p>
            <a:r>
              <a:rPr lang="en-US" dirty="0"/>
              <a:t>May have to report income on</a:t>
            </a:r>
            <a:r>
              <a:rPr lang="en-US" dirty="0" smtClean="0"/>
              <a:t> different </a:t>
            </a:r>
            <a:r>
              <a:rPr lang="en-US" dirty="0"/>
              <a:t>line than shown on</a:t>
            </a:r>
            <a:r>
              <a:rPr lang="en-US" dirty="0" smtClean="0"/>
              <a:t> Form </a:t>
            </a:r>
            <a:r>
              <a:rPr lang="en-US" dirty="0"/>
              <a:t>1099-MISC</a:t>
            </a:r>
          </a:p>
        </p:txBody>
      </p:sp>
      <p:sp>
        <p:nvSpPr>
          <p:cNvPr id="2" name="Title 1"/>
          <p:cNvSpPr>
            <a:spLocks noGrp="1"/>
          </p:cNvSpPr>
          <p:nvPr>
            <p:ph type="title"/>
          </p:nvPr>
        </p:nvSpPr>
        <p:spPr/>
        <p:txBody>
          <a:bodyPr>
            <a:normAutofit/>
          </a:bodyPr>
          <a:lstStyle/>
          <a:p>
            <a:r>
              <a:rPr lang="en-US"/>
              <a:t>Summary of TaxSlayer 1099-MISC</a:t>
            </a:r>
            <a:endParaRPr lang="en-US" dirty="0"/>
          </a:p>
        </p:txBody>
      </p:sp>
    </p:spTree>
    <p:extLst>
      <p:ext uri="{BB962C8B-B14F-4D97-AF65-F5344CB8AC3E}">
        <p14:creationId xmlns:p14="http://schemas.microsoft.com/office/powerpoint/2010/main" val="1394262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smtClean="0"/>
              <a:t>NTTC Training - TY2018</a:t>
            </a:r>
            <a:endParaRPr lang="en-US" dirty="0"/>
          </a:p>
        </p:txBody>
      </p:sp>
      <p:sp>
        <p:nvSpPr>
          <p:cNvPr id="2" name="Slide Number Placeholder 1"/>
          <p:cNvSpPr>
            <a:spLocks noGrp="1"/>
          </p:cNvSpPr>
          <p:nvPr>
            <p:ph type="sldNum" sz="quarter" idx="12"/>
          </p:nvPr>
        </p:nvSpPr>
        <p:spPr/>
        <p:txBody>
          <a:bodyPr/>
          <a:lstStyle/>
          <a:p>
            <a:pPr>
              <a:defRPr/>
            </a:pPr>
            <a:fld id="{E0C8F8BD-4DE1-439B-9115-C1D4DC590FC0}" type="slidenum">
              <a:rPr lang="en-US" altLang="en-US" smtClean="0"/>
              <a:pPr>
                <a:defRPr/>
              </a:pPr>
              <a:t>12</a:t>
            </a:fld>
            <a:endParaRPr lang="en-US" altLang="en-US"/>
          </a:p>
        </p:txBody>
      </p:sp>
      <p:sp>
        <p:nvSpPr>
          <p:cNvPr id="27650" name="Title 1"/>
          <p:cNvSpPr>
            <a:spLocks noGrp="1"/>
          </p:cNvSpPr>
          <p:nvPr>
            <p:ph type="title"/>
          </p:nvPr>
        </p:nvSpPr>
        <p:spPr/>
        <p:txBody>
          <a:bodyPr>
            <a:normAutofit/>
          </a:bodyPr>
          <a:lstStyle/>
          <a:p>
            <a:r>
              <a:rPr lang="en-US" altLang="en-US" dirty="0"/>
              <a:t>Form 1099-MISC</a:t>
            </a:r>
          </a:p>
        </p:txBody>
      </p:sp>
      <p:sp>
        <p:nvSpPr>
          <p:cNvPr id="88067" name="Content Placeholder 2"/>
          <p:cNvSpPr>
            <a:spLocks noGrp="1"/>
          </p:cNvSpPr>
          <p:nvPr>
            <p:ph sz="quarter" idx="4294967295"/>
          </p:nvPr>
        </p:nvSpPr>
        <p:spPr>
          <a:xfrm>
            <a:off x="2438400" y="1762125"/>
            <a:ext cx="9753600" cy="4022725"/>
          </a:xfrm>
        </p:spPr>
        <p:txBody>
          <a:bodyPr/>
          <a:lstStyle/>
          <a:p>
            <a:pPr marL="0" indent="0">
              <a:buNone/>
            </a:pPr>
            <a:endParaRPr lang="en-US" altLang="en-US" dirty="0"/>
          </a:p>
          <a:p>
            <a:pPr marL="0" indent="0">
              <a:buNone/>
            </a:pPr>
            <a:r>
              <a:rPr lang="en-US" altLang="en-US" sz="4200" dirty="0">
                <a:solidFill>
                  <a:srgbClr val="000000"/>
                </a:solidFill>
              </a:rPr>
              <a:t>Comments?</a:t>
            </a:r>
          </a:p>
          <a:p>
            <a:pPr marL="0" indent="0">
              <a:buNone/>
            </a:pPr>
            <a:endParaRPr lang="en-US" altLang="en-US" dirty="0"/>
          </a:p>
          <a:p>
            <a:pPr marL="0" indent="0">
              <a:buNone/>
            </a:pPr>
            <a:r>
              <a:rPr lang="en-US" altLang="en-US" dirty="0">
                <a:solidFill>
                  <a:srgbClr val="000000"/>
                </a:solidFill>
              </a:rPr>
              <a:t>	</a:t>
            </a:r>
            <a:r>
              <a:rPr lang="en-US" altLang="en-US" dirty="0" smtClean="0">
                <a:solidFill>
                  <a:srgbClr val="000000"/>
                </a:solidFill>
              </a:rPr>
              <a:t>	                         </a:t>
            </a:r>
            <a:r>
              <a:rPr lang="en-US" altLang="en-US" sz="4200" dirty="0" smtClean="0">
                <a:solidFill>
                  <a:srgbClr val="000000"/>
                </a:solidFill>
              </a:rPr>
              <a:t>Questions?</a:t>
            </a:r>
            <a:endParaRPr lang="en-US" altLang="en-US" sz="4200" dirty="0">
              <a:solidFill>
                <a:srgbClr val="000000"/>
              </a:solidFill>
            </a:endParaRPr>
          </a:p>
        </p:txBody>
      </p:sp>
      <p:pic>
        <p:nvPicPr>
          <p:cNvPr id="88070"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29303" y="2146300"/>
            <a:ext cx="1628775"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0243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NTTC Training - TY2018</a:t>
            </a:r>
            <a:endParaRPr lang="en-US"/>
          </a:p>
        </p:txBody>
      </p:sp>
      <p:sp>
        <p:nvSpPr>
          <p:cNvPr id="4" name="Slide Number Placeholder 3"/>
          <p:cNvSpPr>
            <a:spLocks noGrp="1"/>
          </p:cNvSpPr>
          <p:nvPr>
            <p:ph type="sldNum" sz="quarter" idx="12"/>
          </p:nvPr>
        </p:nvSpPr>
        <p:spPr/>
        <p:txBody>
          <a:bodyPr/>
          <a:lstStyle/>
          <a:p>
            <a:fld id="{17E0177D-4E95-4D8C-87DB-B6685EAB78D9}" type="slidenum">
              <a:rPr lang="en-US" smtClean="0"/>
              <a:pPr/>
              <a:t>2</a:t>
            </a:fld>
            <a:endParaRPr lang="en-US"/>
          </a:p>
        </p:txBody>
      </p:sp>
      <p:sp>
        <p:nvSpPr>
          <p:cNvPr id="2" name="Title 1"/>
          <p:cNvSpPr>
            <a:spLocks noGrp="1"/>
          </p:cNvSpPr>
          <p:nvPr>
            <p:ph type="title"/>
          </p:nvPr>
        </p:nvSpPr>
        <p:spPr/>
        <p:txBody>
          <a:bodyPr/>
          <a:lstStyle/>
          <a:p>
            <a:r>
              <a:rPr lang="en-US" smtClean="0"/>
              <a:t>Form 1099-MISC</a:t>
            </a:r>
            <a:endParaRPr lang="en-US" dirty="0"/>
          </a:p>
        </p:txBody>
      </p:sp>
      <p:pic>
        <p:nvPicPr>
          <p:cNvPr id="5" name="Picture 4"/>
          <p:cNvPicPr>
            <a:picLocks noChangeAspect="1"/>
          </p:cNvPicPr>
          <p:nvPr/>
        </p:nvPicPr>
        <p:blipFill>
          <a:blip r:embed="rId3"/>
          <a:stretch>
            <a:fillRect/>
          </a:stretch>
        </p:blipFill>
        <p:spPr>
          <a:xfrm>
            <a:off x="2132089" y="304800"/>
            <a:ext cx="8574012" cy="5785546"/>
          </a:xfrm>
          <a:prstGeom prst="rect">
            <a:avLst/>
          </a:prstGeom>
          <a:ln>
            <a:solidFill>
              <a:schemeClr val="tx1"/>
            </a:solidFill>
          </a:ln>
        </p:spPr>
      </p:pic>
      <p:sp>
        <p:nvSpPr>
          <p:cNvPr id="10" name="Rectangle 9"/>
          <p:cNvSpPr/>
          <p:nvPr/>
        </p:nvSpPr>
        <p:spPr>
          <a:xfrm>
            <a:off x="6134100" y="571500"/>
            <a:ext cx="1587500" cy="584200"/>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6134100" y="1155700"/>
            <a:ext cx="1587500" cy="584200"/>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6134100" y="1727199"/>
            <a:ext cx="1587500" cy="395461"/>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6134100" y="2886422"/>
            <a:ext cx="1587500" cy="758477"/>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7721600" y="1733550"/>
            <a:ext cx="1587500" cy="395461"/>
          </a:xfrm>
          <a:prstGeom prst="rect">
            <a:avLst/>
          </a:prstGeom>
          <a:noFill/>
          <a:ln w="25400">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959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a:p>
        </p:txBody>
      </p:sp>
      <p:sp>
        <p:nvSpPr>
          <p:cNvPr id="4" name="Slide Number Placeholder 3"/>
          <p:cNvSpPr>
            <a:spLocks noGrp="1"/>
          </p:cNvSpPr>
          <p:nvPr>
            <p:ph type="sldNum" sz="quarter" idx="11"/>
          </p:nvPr>
        </p:nvSpPr>
        <p:spPr/>
        <p:txBody>
          <a:bodyPr/>
          <a:lstStyle/>
          <a:p>
            <a:fld id="{17E0177D-4E95-4D8C-87DB-B6685EAB78D9}" type="slidenum">
              <a:rPr lang="en-US" smtClean="0"/>
              <a:pPr/>
              <a:t>3</a:t>
            </a:fld>
            <a:endParaRPr lang="en-US"/>
          </a:p>
        </p:txBody>
      </p:sp>
      <p:sp>
        <p:nvSpPr>
          <p:cNvPr id="5" name="Content Placeholder 4"/>
          <p:cNvSpPr>
            <a:spLocks noGrp="1"/>
          </p:cNvSpPr>
          <p:nvPr>
            <p:ph sz="quarter" idx="12"/>
          </p:nvPr>
        </p:nvSpPr>
        <p:spPr/>
        <p:txBody>
          <a:bodyPr>
            <a:normAutofit/>
          </a:bodyPr>
          <a:lstStyle/>
          <a:p>
            <a:r>
              <a:rPr lang="en-US" dirty="0" smtClean="0"/>
              <a:t>Ask probing questions to determine source of income</a:t>
            </a:r>
          </a:p>
          <a:p>
            <a:pPr lvl="1"/>
            <a:r>
              <a:rPr lang="en-US" dirty="0" smtClean="0"/>
              <a:t>Royalties: oil, gas, writers, singers, etc.</a:t>
            </a:r>
          </a:p>
          <a:p>
            <a:pPr lvl="1"/>
            <a:r>
              <a:rPr lang="en-US" dirty="0" smtClean="0"/>
              <a:t>Non-employee compensation</a:t>
            </a:r>
          </a:p>
          <a:p>
            <a:pPr lvl="1"/>
            <a:r>
              <a:rPr lang="en-US" dirty="0" smtClean="0"/>
              <a:t>Other income: jury duty, poll worker, medical study, prizes, gambling, etc.</a:t>
            </a:r>
          </a:p>
          <a:p>
            <a:pPr lvl="1"/>
            <a:r>
              <a:rPr lang="en-US" dirty="0" smtClean="0"/>
              <a:t>Medicaid waiver or care giver income (Box 6</a:t>
            </a:r>
            <a:r>
              <a:rPr lang="en-US" dirty="0" smtClean="0"/>
              <a:t>) - Rare</a:t>
            </a:r>
            <a:endParaRPr lang="en-US" dirty="0"/>
          </a:p>
        </p:txBody>
      </p:sp>
      <p:sp>
        <p:nvSpPr>
          <p:cNvPr id="2" name="Title 1"/>
          <p:cNvSpPr>
            <a:spLocks noGrp="1"/>
          </p:cNvSpPr>
          <p:nvPr>
            <p:ph type="title"/>
          </p:nvPr>
        </p:nvSpPr>
        <p:spPr/>
        <p:txBody>
          <a:bodyPr/>
          <a:lstStyle/>
          <a:p>
            <a:r>
              <a:rPr lang="en-US" dirty="0" smtClean="0"/>
              <a:t>Review 1099-MISC with Taxpayer</a:t>
            </a:r>
            <a:endParaRPr lang="en-US" dirty="0"/>
          </a:p>
        </p:txBody>
      </p:sp>
    </p:spTree>
    <p:extLst>
      <p:ext uri="{BB962C8B-B14F-4D97-AF65-F5344CB8AC3E}">
        <p14:creationId xmlns:p14="http://schemas.microsoft.com/office/powerpoint/2010/main" val="1121616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smtClean="0"/>
              <a:t>NTTC Training - TY2018</a:t>
            </a:r>
            <a:endParaRPr lang="en-US"/>
          </a:p>
        </p:txBody>
      </p:sp>
      <p:sp>
        <p:nvSpPr>
          <p:cNvPr id="5" name="Slide Number Placeholder 4"/>
          <p:cNvSpPr>
            <a:spLocks noGrp="1"/>
          </p:cNvSpPr>
          <p:nvPr>
            <p:ph type="sldNum" sz="quarter" idx="11"/>
          </p:nvPr>
        </p:nvSpPr>
        <p:spPr/>
        <p:txBody>
          <a:bodyPr/>
          <a:lstStyle/>
          <a:p>
            <a:fld id="{17E0177D-4E95-4D8C-87DB-B6685EAB78D9}" type="slidenum">
              <a:rPr lang="en-US" smtClean="0"/>
              <a:pPr/>
              <a:t>4</a:t>
            </a:fld>
            <a:endParaRPr lang="en-US" dirty="0"/>
          </a:p>
        </p:txBody>
      </p:sp>
      <p:sp>
        <p:nvSpPr>
          <p:cNvPr id="3" name="Content Placeholder 2"/>
          <p:cNvSpPr>
            <a:spLocks noGrp="1"/>
          </p:cNvSpPr>
          <p:nvPr>
            <p:ph sz="quarter" idx="12"/>
          </p:nvPr>
        </p:nvSpPr>
        <p:spPr/>
        <p:txBody>
          <a:bodyPr>
            <a:normAutofit fontScale="92500" lnSpcReduction="10000"/>
          </a:bodyPr>
          <a:lstStyle/>
          <a:p>
            <a:pPr>
              <a:lnSpc>
                <a:spcPct val="110000"/>
              </a:lnSpc>
            </a:pPr>
            <a:r>
              <a:rPr lang="en-US" dirty="0" smtClean="0">
                <a:latin typeface="+mn-lt"/>
              </a:rPr>
              <a:t>Each 1099</a:t>
            </a:r>
            <a:r>
              <a:rPr lang="en-US" dirty="0">
                <a:latin typeface="+mn-lt"/>
              </a:rPr>
              <a:t>-MISC</a:t>
            </a:r>
            <a:r>
              <a:rPr lang="en-US" dirty="0" smtClean="0">
                <a:latin typeface="+mn-lt"/>
              </a:rPr>
              <a:t> </a:t>
            </a:r>
            <a:r>
              <a:rPr lang="en-US" dirty="0" smtClean="0"/>
              <a:t>entered individually </a:t>
            </a:r>
            <a:r>
              <a:rPr lang="en-US" dirty="0" smtClean="0">
                <a:latin typeface="+mn-lt"/>
              </a:rPr>
              <a:t>in </a:t>
            </a:r>
            <a:r>
              <a:rPr lang="en-US" dirty="0" err="1" smtClean="0">
                <a:latin typeface="+mn-lt"/>
              </a:rPr>
              <a:t>TaxSlayer</a:t>
            </a:r>
            <a:endParaRPr lang="en-US" dirty="0" smtClean="0">
              <a:latin typeface="+mn-lt"/>
            </a:endParaRPr>
          </a:p>
          <a:p>
            <a:pPr>
              <a:lnSpc>
                <a:spcPct val="110000"/>
              </a:lnSpc>
            </a:pPr>
            <a:r>
              <a:rPr lang="en-US" dirty="0"/>
              <a:t>May require reporting income </a:t>
            </a:r>
            <a:r>
              <a:rPr lang="en-US" dirty="0" smtClean="0"/>
              <a:t>on different </a:t>
            </a:r>
            <a:r>
              <a:rPr lang="en-US" dirty="0"/>
              <a:t>line</a:t>
            </a:r>
            <a:r>
              <a:rPr lang="en-US" dirty="0" smtClean="0"/>
              <a:t> in </a:t>
            </a:r>
            <a:r>
              <a:rPr lang="en-US" dirty="0" err="1" smtClean="0"/>
              <a:t>TaxSlayer</a:t>
            </a:r>
            <a:r>
              <a:rPr lang="en-US" dirty="0" smtClean="0"/>
              <a:t> </a:t>
            </a:r>
          </a:p>
          <a:p>
            <a:pPr lvl="1">
              <a:lnSpc>
                <a:spcPct val="110000"/>
              </a:lnSpc>
            </a:pPr>
            <a:r>
              <a:rPr lang="en-US" b="1" i="1" dirty="0" smtClean="0">
                <a:solidFill>
                  <a:srgbClr val="0000FF"/>
                </a:solidFill>
              </a:rPr>
              <a:t>Even if not the box entered on Form 1099-MISC</a:t>
            </a:r>
          </a:p>
          <a:p>
            <a:pPr lvl="1">
              <a:lnSpc>
                <a:spcPct val="110000"/>
              </a:lnSpc>
            </a:pPr>
            <a:r>
              <a:rPr lang="en-US" dirty="0" smtClean="0"/>
              <a:t>Exception to the rule – Use caution</a:t>
            </a:r>
            <a:endParaRPr lang="en-US" dirty="0" smtClean="0">
              <a:latin typeface="+mn-lt"/>
            </a:endParaRPr>
          </a:p>
          <a:p>
            <a:pPr>
              <a:lnSpc>
                <a:spcPct val="110000"/>
              </a:lnSpc>
            </a:pPr>
            <a:r>
              <a:rPr lang="en-US" dirty="0" smtClean="0"/>
              <a:t>Verify income reported correctly on return when changing placement of 1099-MISC income</a:t>
            </a:r>
          </a:p>
          <a:p>
            <a:pPr lvl="1">
              <a:lnSpc>
                <a:spcPct val="110000"/>
              </a:lnSpc>
            </a:pPr>
            <a:r>
              <a:rPr lang="en-US" dirty="0" smtClean="0">
                <a:latin typeface="+mn-lt"/>
              </a:rPr>
              <a:t>Advise taxpayer IRS may contact for verification of change</a:t>
            </a:r>
          </a:p>
        </p:txBody>
      </p:sp>
      <p:sp>
        <p:nvSpPr>
          <p:cNvPr id="2" name="Title 1"/>
          <p:cNvSpPr>
            <a:spLocks noGrp="1"/>
          </p:cNvSpPr>
          <p:nvPr>
            <p:ph type="title"/>
          </p:nvPr>
        </p:nvSpPr>
        <p:spPr/>
        <p:txBody>
          <a:bodyPr>
            <a:normAutofit/>
          </a:bodyPr>
          <a:lstStyle/>
          <a:p>
            <a:r>
              <a:rPr lang="en-US" dirty="0"/>
              <a:t>Include Every </a:t>
            </a:r>
            <a:r>
              <a:rPr lang="en-US" dirty="0" smtClean="0"/>
              <a:t>1099-MISC </a:t>
            </a:r>
            <a:r>
              <a:rPr lang="en-US" dirty="0"/>
              <a:t>in TaxSlayer</a:t>
            </a:r>
          </a:p>
        </p:txBody>
      </p:sp>
    </p:spTree>
    <p:extLst>
      <p:ext uri="{BB962C8B-B14F-4D97-AF65-F5344CB8AC3E}">
        <p14:creationId xmlns:p14="http://schemas.microsoft.com/office/powerpoint/2010/main" val="3530002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a:p>
        </p:txBody>
      </p:sp>
      <p:sp>
        <p:nvSpPr>
          <p:cNvPr id="4" name="Slide Number Placeholder 3"/>
          <p:cNvSpPr>
            <a:spLocks noGrp="1"/>
          </p:cNvSpPr>
          <p:nvPr>
            <p:ph type="sldNum" sz="quarter" idx="11"/>
          </p:nvPr>
        </p:nvSpPr>
        <p:spPr/>
        <p:txBody>
          <a:bodyPr/>
          <a:lstStyle/>
          <a:p>
            <a:fld id="{17E0177D-4E95-4D8C-87DB-B6685EAB78D9}" type="slidenum">
              <a:rPr lang="en-US" smtClean="0"/>
              <a:pPr/>
              <a:t>5</a:t>
            </a:fld>
            <a:endParaRPr lang="en-US"/>
          </a:p>
        </p:txBody>
      </p:sp>
      <p:graphicFrame>
        <p:nvGraphicFramePr>
          <p:cNvPr id="6" name="Content Placeholder 5"/>
          <p:cNvGraphicFramePr>
            <a:graphicFrameLocks noGrp="1"/>
          </p:cNvGraphicFramePr>
          <p:nvPr>
            <p:ph sz="quarter" idx="12"/>
            <p:extLst>
              <p:ext uri="{D42A27DB-BD31-4B8C-83A1-F6EECF244321}">
                <p14:modId xmlns:p14="http://schemas.microsoft.com/office/powerpoint/2010/main" val="2928457097"/>
              </p:ext>
            </p:extLst>
          </p:nvPr>
        </p:nvGraphicFramePr>
        <p:xfrm>
          <a:off x="1231900" y="1917701"/>
          <a:ext cx="9461499" cy="3990293"/>
        </p:xfrm>
        <a:graphic>
          <a:graphicData uri="http://schemas.openxmlformats.org/drawingml/2006/table">
            <a:tbl>
              <a:tblPr firstRow="1" firstCol="1" bandRow="1">
                <a:tableStyleId>{5C22544A-7EE6-4342-B048-85BDC9FD1C3A}</a:tableStyleId>
              </a:tblPr>
              <a:tblGrid>
                <a:gridCol w="5710187">
                  <a:extLst>
                    <a:ext uri="{9D8B030D-6E8A-4147-A177-3AD203B41FA5}">
                      <a16:colId xmlns="" xmlns:a16="http://schemas.microsoft.com/office/drawing/2014/main" xmlns:mv="urn:schemas-microsoft-com:mac:vml" xmlns:mc="http://schemas.openxmlformats.org/markup-compatibility/2006" val="1638417395"/>
                    </a:ext>
                  </a:extLst>
                </a:gridCol>
                <a:gridCol w="1510768">
                  <a:extLst>
                    <a:ext uri="{9D8B030D-6E8A-4147-A177-3AD203B41FA5}">
                      <a16:colId xmlns="" xmlns:a16="http://schemas.microsoft.com/office/drawing/2014/main" xmlns:mv="urn:schemas-microsoft-com:mac:vml" xmlns:mc="http://schemas.openxmlformats.org/markup-compatibility/2006" val="4170348653"/>
                    </a:ext>
                  </a:extLst>
                </a:gridCol>
                <a:gridCol w="2240544">
                  <a:extLst>
                    <a:ext uri="{9D8B030D-6E8A-4147-A177-3AD203B41FA5}">
                      <a16:colId xmlns="" xmlns:a16="http://schemas.microsoft.com/office/drawing/2014/main" xmlns:mv="urn:schemas-microsoft-com:mac:vml" xmlns:mc="http://schemas.openxmlformats.org/markup-compatibility/2006" val="2039486689"/>
                    </a:ext>
                  </a:extLst>
                </a:gridCol>
              </a:tblGrid>
              <a:tr h="571499">
                <a:tc>
                  <a:txBody>
                    <a:bodyPr/>
                    <a:lstStyle/>
                    <a:p>
                      <a:pPr marL="0" marR="0" algn="ctr">
                        <a:spcBef>
                          <a:spcPts val="0"/>
                        </a:spcBef>
                        <a:spcAft>
                          <a:spcPts val="0"/>
                        </a:spcAft>
                      </a:pPr>
                      <a:r>
                        <a:rPr lang="en-US" sz="2800" dirty="0">
                          <a:effectLst/>
                        </a:rPr>
                        <a:t>Examples of Income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2800" dirty="0">
                          <a:effectLst/>
                        </a:rPr>
                        <a:t>Direct to: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 xmlns:a16="http://schemas.microsoft.com/office/drawing/2014/main" xmlns:mv="urn:schemas-microsoft-com:mac:vml" xmlns:mc="http://schemas.openxmlformats.org/markup-compatibility/2006" val="2491046184"/>
                  </a:ext>
                </a:extLst>
              </a:tr>
              <a:tr h="1165075">
                <a:tc>
                  <a:txBody>
                    <a:bodyPr/>
                    <a:lstStyle/>
                    <a:p>
                      <a:pPr marL="0" marR="0">
                        <a:spcBef>
                          <a:spcPts val="0"/>
                        </a:spcBef>
                        <a:spcAft>
                          <a:spcPts val="0"/>
                        </a:spcAft>
                      </a:pPr>
                      <a:r>
                        <a:rPr lang="en-US" sz="2800" dirty="0">
                          <a:effectLst/>
                        </a:rPr>
                        <a:t>Royalties for oil and gas – enter as Royalties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a:effectLst/>
                        </a:rPr>
                        <a:t>Box 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Schedule 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xmlns:mv="urn:schemas-microsoft-com:mac:vml" xmlns:mc="http://schemas.openxmlformats.org/markup-compatibility/2006" val="3324617552"/>
                  </a:ext>
                </a:extLst>
              </a:tr>
              <a:tr h="2253719">
                <a:tc>
                  <a:txBody>
                    <a:bodyPr/>
                    <a:lstStyle/>
                    <a:p>
                      <a:pPr marL="0" marR="0">
                        <a:spcBef>
                          <a:spcPts val="0"/>
                        </a:spcBef>
                        <a:spcAft>
                          <a:spcPts val="0"/>
                        </a:spcAft>
                      </a:pPr>
                      <a:r>
                        <a:rPr lang="en-US" sz="2800" dirty="0">
                          <a:effectLst/>
                        </a:rPr>
                        <a:t>Royalties that are a result of self-employment, e.g., writers, singers, etc. – enter as </a:t>
                      </a:r>
                      <a:r>
                        <a:rPr lang="en-US" sz="2800" dirty="0" smtClean="0">
                          <a:effectLst/>
                        </a:rPr>
                        <a:t>Nonemployee </a:t>
                      </a:r>
                      <a:r>
                        <a:rPr lang="en-US" sz="2800" dirty="0">
                          <a:effectLst/>
                        </a:rPr>
                        <a:t>compensation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Box 7</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Schedule 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xmlns:mv="urn:schemas-microsoft-com:mac:vml" xmlns:mc="http://schemas.openxmlformats.org/markup-compatibility/2006" val="2697737232"/>
                  </a:ext>
                </a:extLst>
              </a:tr>
            </a:tbl>
          </a:graphicData>
        </a:graphic>
      </p:graphicFrame>
      <p:sp>
        <p:nvSpPr>
          <p:cNvPr id="2" name="Title 1"/>
          <p:cNvSpPr>
            <a:spLocks noGrp="1"/>
          </p:cNvSpPr>
          <p:nvPr>
            <p:ph type="title"/>
          </p:nvPr>
        </p:nvSpPr>
        <p:spPr/>
        <p:txBody>
          <a:bodyPr/>
          <a:lstStyle/>
          <a:p>
            <a:r>
              <a:rPr lang="en-US" dirty="0"/>
              <a:t>Box 2 – Royalty Examples</a:t>
            </a:r>
          </a:p>
        </p:txBody>
      </p:sp>
    </p:spTree>
    <p:extLst>
      <p:ext uri="{BB962C8B-B14F-4D97-AF65-F5344CB8AC3E}">
        <p14:creationId xmlns:p14="http://schemas.microsoft.com/office/powerpoint/2010/main" val="1614587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a:p>
        </p:txBody>
      </p:sp>
      <p:sp>
        <p:nvSpPr>
          <p:cNvPr id="4" name="Slide Number Placeholder 3"/>
          <p:cNvSpPr>
            <a:spLocks noGrp="1"/>
          </p:cNvSpPr>
          <p:nvPr>
            <p:ph type="sldNum" sz="quarter" idx="11"/>
          </p:nvPr>
        </p:nvSpPr>
        <p:spPr/>
        <p:txBody>
          <a:bodyPr/>
          <a:lstStyle/>
          <a:p>
            <a:fld id="{17E0177D-4E95-4D8C-87DB-B6685EAB78D9}" type="slidenum">
              <a:rPr lang="en-US" smtClean="0"/>
              <a:pPr/>
              <a:t>6</a:t>
            </a:fld>
            <a:endParaRPr lang="en-US"/>
          </a:p>
        </p:txBody>
      </p:sp>
      <p:graphicFrame>
        <p:nvGraphicFramePr>
          <p:cNvPr id="6" name="Content Placeholder 5"/>
          <p:cNvGraphicFramePr>
            <a:graphicFrameLocks noGrp="1"/>
          </p:cNvGraphicFramePr>
          <p:nvPr>
            <p:ph sz="quarter" idx="12"/>
            <p:extLst>
              <p:ext uri="{D42A27DB-BD31-4B8C-83A1-F6EECF244321}">
                <p14:modId xmlns:p14="http://schemas.microsoft.com/office/powerpoint/2010/main" val="589609860"/>
              </p:ext>
            </p:extLst>
          </p:nvPr>
        </p:nvGraphicFramePr>
        <p:xfrm>
          <a:off x="1206500" y="1879600"/>
          <a:ext cx="9448800" cy="3924300"/>
        </p:xfrm>
        <a:graphic>
          <a:graphicData uri="http://schemas.openxmlformats.org/drawingml/2006/table">
            <a:tbl>
              <a:tblPr firstRow="1" firstCol="1" bandRow="1">
                <a:tableStyleId>{5C22544A-7EE6-4342-B048-85BDC9FD1C3A}</a:tableStyleId>
              </a:tblPr>
              <a:tblGrid>
                <a:gridCol w="5849257">
                  <a:extLst>
                    <a:ext uri="{9D8B030D-6E8A-4147-A177-3AD203B41FA5}">
                      <a16:colId xmlns="" xmlns:a16="http://schemas.microsoft.com/office/drawing/2014/main" xmlns:mv="urn:schemas-microsoft-com:mac:vml" xmlns:mc="http://schemas.openxmlformats.org/markup-compatibility/2006" val="3825817456"/>
                    </a:ext>
                  </a:extLst>
                </a:gridCol>
                <a:gridCol w="1349829">
                  <a:extLst>
                    <a:ext uri="{9D8B030D-6E8A-4147-A177-3AD203B41FA5}">
                      <a16:colId xmlns="" xmlns:a16="http://schemas.microsoft.com/office/drawing/2014/main" xmlns:mv="urn:schemas-microsoft-com:mac:vml" xmlns:mc="http://schemas.openxmlformats.org/markup-compatibility/2006" val="4259757277"/>
                    </a:ext>
                  </a:extLst>
                </a:gridCol>
                <a:gridCol w="2249714">
                  <a:extLst>
                    <a:ext uri="{9D8B030D-6E8A-4147-A177-3AD203B41FA5}">
                      <a16:colId xmlns="" xmlns:a16="http://schemas.microsoft.com/office/drawing/2014/main" xmlns:mv="urn:schemas-microsoft-com:mac:vml" xmlns:mc="http://schemas.openxmlformats.org/markup-compatibility/2006" val="2093616370"/>
                    </a:ext>
                  </a:extLst>
                </a:gridCol>
              </a:tblGrid>
              <a:tr h="526938">
                <a:tc>
                  <a:txBody>
                    <a:bodyPr/>
                    <a:lstStyle/>
                    <a:p>
                      <a:pPr marL="0" marR="0" algn="ctr">
                        <a:spcBef>
                          <a:spcPts val="0"/>
                        </a:spcBef>
                        <a:spcAft>
                          <a:spcPts val="0"/>
                        </a:spcAft>
                      </a:pPr>
                      <a:r>
                        <a:rPr lang="en-US" sz="2800" dirty="0">
                          <a:effectLst/>
                        </a:rPr>
                        <a:t>Examples of Income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2800" dirty="0">
                          <a:effectLst/>
                        </a:rPr>
                        <a:t>Direct to: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 xmlns:a16="http://schemas.microsoft.com/office/drawing/2014/main" xmlns:mv="urn:schemas-microsoft-com:mac:vml" xmlns:mc="http://schemas.openxmlformats.org/markup-compatibility/2006" val="554126453"/>
                  </a:ext>
                </a:extLst>
              </a:tr>
              <a:tr h="1580813">
                <a:tc>
                  <a:txBody>
                    <a:bodyPr/>
                    <a:lstStyle/>
                    <a:p>
                      <a:pPr marL="0" marR="0">
                        <a:spcBef>
                          <a:spcPts val="0"/>
                        </a:spcBef>
                        <a:spcAft>
                          <a:spcPts val="0"/>
                        </a:spcAft>
                      </a:pPr>
                      <a:r>
                        <a:rPr lang="en-US" sz="2800" dirty="0">
                          <a:effectLst/>
                        </a:rPr>
                        <a:t>Other Income that isn’t reported elsewhere such as prizes or awards – enter as Other income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a:effectLst/>
                        </a:rPr>
                        <a:t>Box 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a:effectLst/>
                        </a:rPr>
                        <a:t>Line 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xmlns:mv="urn:schemas-microsoft-com:mac:vml" xmlns:mc="http://schemas.openxmlformats.org/markup-compatibility/2006" val="1779231136"/>
                  </a:ext>
                </a:extLst>
              </a:tr>
              <a:tr h="1816549">
                <a:tc>
                  <a:txBody>
                    <a:bodyPr/>
                    <a:lstStyle/>
                    <a:p>
                      <a:pPr marL="0" marR="0">
                        <a:spcBef>
                          <a:spcPts val="0"/>
                        </a:spcBef>
                        <a:spcAft>
                          <a:spcPts val="0"/>
                        </a:spcAft>
                      </a:pPr>
                      <a:r>
                        <a:rPr lang="en-US" sz="2800" dirty="0">
                          <a:effectLst/>
                        </a:rPr>
                        <a:t>Other Income that is </a:t>
                      </a:r>
                      <a:r>
                        <a:rPr lang="en-US" sz="2800" dirty="0" smtClean="0">
                          <a:effectLst/>
                        </a:rPr>
                        <a:t>really </a:t>
                      </a:r>
                      <a:r>
                        <a:rPr lang="en-US" sz="2800" dirty="0">
                          <a:effectLst/>
                        </a:rPr>
                        <a:t>self-employment income – enter as Nonemployee compensation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Box 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Schedule 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xmlns:mv="urn:schemas-microsoft-com:mac:vml" xmlns:mc="http://schemas.openxmlformats.org/markup-compatibility/2006" val="1385494120"/>
                  </a:ext>
                </a:extLst>
              </a:tr>
            </a:tbl>
          </a:graphicData>
        </a:graphic>
      </p:graphicFrame>
      <p:sp>
        <p:nvSpPr>
          <p:cNvPr id="2" name="Title 1"/>
          <p:cNvSpPr>
            <a:spLocks noGrp="1"/>
          </p:cNvSpPr>
          <p:nvPr>
            <p:ph type="title"/>
          </p:nvPr>
        </p:nvSpPr>
        <p:spPr/>
        <p:txBody>
          <a:bodyPr>
            <a:normAutofit/>
          </a:bodyPr>
          <a:lstStyle/>
          <a:p>
            <a:r>
              <a:rPr lang="en-US" smtClean="0"/>
              <a:t>Box 3 – Other Income Examples</a:t>
            </a:r>
            <a:endParaRPr lang="en-US" dirty="0"/>
          </a:p>
        </p:txBody>
      </p:sp>
    </p:spTree>
    <p:extLst>
      <p:ext uri="{BB962C8B-B14F-4D97-AF65-F5344CB8AC3E}">
        <p14:creationId xmlns:p14="http://schemas.microsoft.com/office/powerpoint/2010/main" val="2846897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17E0177D-4E95-4D8C-87DB-B6685EAB78D9}" type="slidenum">
              <a:rPr lang="en-US" smtClean="0"/>
              <a:pPr/>
              <a:t>7</a:t>
            </a:fld>
            <a:endParaRPr lang="en-US" dirty="0"/>
          </a:p>
        </p:txBody>
      </p:sp>
      <p:graphicFrame>
        <p:nvGraphicFramePr>
          <p:cNvPr id="6" name="Content Placeholder 5"/>
          <p:cNvGraphicFramePr>
            <a:graphicFrameLocks noGrp="1"/>
          </p:cNvGraphicFramePr>
          <p:nvPr>
            <p:ph sz="quarter" idx="12"/>
            <p:extLst>
              <p:ext uri="{D42A27DB-BD31-4B8C-83A1-F6EECF244321}">
                <p14:modId xmlns:p14="http://schemas.microsoft.com/office/powerpoint/2010/main" val="239645701"/>
              </p:ext>
            </p:extLst>
          </p:nvPr>
        </p:nvGraphicFramePr>
        <p:xfrm>
          <a:off x="1279525" y="1762125"/>
          <a:ext cx="9410701" cy="2609560"/>
        </p:xfrm>
        <a:graphic>
          <a:graphicData uri="http://schemas.openxmlformats.org/drawingml/2006/table">
            <a:tbl>
              <a:tblPr firstRow="1" firstCol="1" bandRow="1">
                <a:tableStyleId>{5C22544A-7EE6-4342-B048-85BDC9FD1C3A}</a:tableStyleId>
              </a:tblPr>
              <a:tblGrid>
                <a:gridCol w="5892800">
                  <a:extLst>
                    <a:ext uri="{9D8B030D-6E8A-4147-A177-3AD203B41FA5}">
                      <a16:colId xmlns="" xmlns:a16="http://schemas.microsoft.com/office/drawing/2014/main" xmlns:mv="urn:schemas-microsoft-com:mac:vml" xmlns:mc="http://schemas.openxmlformats.org/markup-compatibility/2006" val="3825817456"/>
                    </a:ext>
                  </a:extLst>
                </a:gridCol>
                <a:gridCol w="1511300">
                  <a:extLst>
                    <a:ext uri="{9D8B030D-6E8A-4147-A177-3AD203B41FA5}">
                      <a16:colId xmlns="" xmlns:a16="http://schemas.microsoft.com/office/drawing/2014/main" xmlns:mv="urn:schemas-microsoft-com:mac:vml" xmlns:mc="http://schemas.openxmlformats.org/markup-compatibility/2006" val="4259757277"/>
                    </a:ext>
                  </a:extLst>
                </a:gridCol>
                <a:gridCol w="2006601">
                  <a:extLst>
                    <a:ext uri="{9D8B030D-6E8A-4147-A177-3AD203B41FA5}">
                      <a16:colId xmlns="" xmlns:a16="http://schemas.microsoft.com/office/drawing/2014/main" xmlns:mv="urn:schemas-microsoft-com:mac:vml" xmlns:mc="http://schemas.openxmlformats.org/markup-compatibility/2006" val="2093616370"/>
                    </a:ext>
                  </a:extLst>
                </a:gridCol>
              </a:tblGrid>
              <a:tr h="571499">
                <a:tc>
                  <a:txBody>
                    <a:bodyPr/>
                    <a:lstStyle/>
                    <a:p>
                      <a:pPr marL="0" marR="0" algn="ctr">
                        <a:spcBef>
                          <a:spcPts val="0"/>
                        </a:spcBef>
                        <a:spcAft>
                          <a:spcPts val="0"/>
                        </a:spcAft>
                      </a:pPr>
                      <a:r>
                        <a:rPr lang="en-US" sz="2800" dirty="0">
                          <a:effectLst/>
                        </a:rPr>
                        <a:t>Example of Income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2800" dirty="0">
                          <a:effectLst/>
                        </a:rPr>
                        <a:t>Direct to:</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 xmlns:a16="http://schemas.microsoft.com/office/drawing/2014/main" xmlns:mv="urn:schemas-microsoft-com:mac:vml" xmlns:mc="http://schemas.openxmlformats.org/markup-compatibility/2006" val="554126453"/>
                  </a:ext>
                </a:extLst>
              </a:tr>
              <a:tr h="1358708">
                <a:tc>
                  <a:txBody>
                    <a:bodyPr/>
                    <a:lstStyle/>
                    <a:p>
                      <a:pPr marL="0" marR="0">
                        <a:spcBef>
                          <a:spcPts val="0"/>
                        </a:spcBef>
                        <a:spcAft>
                          <a:spcPts val="0"/>
                        </a:spcAft>
                      </a:pPr>
                      <a:r>
                        <a:rPr lang="en-US" sz="2800" dirty="0">
                          <a:effectLst/>
                        </a:rPr>
                        <a:t>Medicaid Waiver Payment – enter as Other income*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Box 3</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Line 21</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xmlns:mv="urn:schemas-microsoft-com:mac:vml" xmlns:mc="http://schemas.openxmlformats.org/markup-compatibility/2006" val="1779231136"/>
                  </a:ext>
                </a:extLst>
              </a:tr>
              <a:tr h="679353">
                <a:tc>
                  <a:txBody>
                    <a:bodyPr/>
                    <a:lstStyle/>
                    <a:p>
                      <a:pPr marL="0" marR="0">
                        <a:spcBef>
                          <a:spcPts val="0"/>
                        </a:spcBef>
                        <a:spcAft>
                          <a:spcPts val="0"/>
                        </a:spcAft>
                      </a:pPr>
                      <a:r>
                        <a:rPr lang="en-US" sz="2800" dirty="0">
                          <a:effectLst/>
                        </a:rPr>
                        <a:t>Other Box 6 Income </a:t>
                      </a:r>
                      <a:r>
                        <a:rPr lang="en-US" sz="2800" dirty="0" smtClean="0">
                          <a:effectLst/>
                        </a:rPr>
                        <a:t>–</a:t>
                      </a:r>
                      <a:r>
                        <a:rPr lang="en-US" sz="2800" baseline="0" dirty="0" smtClean="0">
                          <a:effectLst/>
                        </a:rPr>
                        <a:t> </a:t>
                      </a:r>
                      <a:r>
                        <a:rPr lang="en-US" sz="2800" i="1" dirty="0" smtClean="0">
                          <a:solidFill>
                            <a:schemeClr val="bg1"/>
                          </a:solidFill>
                          <a:effectLst/>
                        </a:rPr>
                        <a:t>out </a:t>
                      </a:r>
                      <a:r>
                        <a:rPr lang="en-US" sz="2800" i="1" dirty="0">
                          <a:solidFill>
                            <a:schemeClr val="bg1"/>
                          </a:solidFill>
                          <a:effectLst/>
                        </a:rPr>
                        <a:t>of scope</a:t>
                      </a:r>
                      <a:endParaRPr lang="en-US" sz="2800" i="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endParaRPr lang="en-US" sz="2800" dirty="0"/>
                    </a:p>
                  </a:txBody>
                  <a:tcPr marL="68580" marR="68580" marT="0" marB="0" anchor="ctr"/>
                </a:tc>
                <a:tc>
                  <a:txBody>
                    <a:bodyPr/>
                    <a:lstStyle/>
                    <a:p>
                      <a:endParaRPr lang="en-US" sz="2800" dirty="0"/>
                    </a:p>
                  </a:txBody>
                  <a:tcPr marL="68580" marR="68580" marT="0" marB="0" anchor="ctr"/>
                </a:tc>
                <a:extLst>
                  <a:ext uri="{0D108BD9-81ED-4DB2-BD59-A6C34878D82A}">
                    <a16:rowId xmlns="" xmlns:a16="http://schemas.microsoft.com/office/drawing/2014/main" xmlns:mv="urn:schemas-microsoft-com:mac:vml" xmlns:mc="http://schemas.openxmlformats.org/markup-compatibility/2006" val="1499382488"/>
                  </a:ext>
                </a:extLst>
              </a:tr>
            </a:tbl>
          </a:graphicData>
        </a:graphic>
      </p:graphicFrame>
      <p:sp>
        <p:nvSpPr>
          <p:cNvPr id="2" name="Title 1"/>
          <p:cNvSpPr>
            <a:spLocks noGrp="1"/>
          </p:cNvSpPr>
          <p:nvPr>
            <p:ph type="title"/>
          </p:nvPr>
        </p:nvSpPr>
        <p:spPr>
          <a:xfrm>
            <a:off x="1066803" y="28835"/>
            <a:ext cx="10121897" cy="1143000"/>
          </a:xfrm>
        </p:spPr>
        <p:txBody>
          <a:bodyPr>
            <a:normAutofit fontScale="90000"/>
          </a:bodyPr>
          <a:lstStyle/>
          <a:p>
            <a:r>
              <a:rPr lang="en-US" dirty="0" smtClean="0"/>
              <a:t>Box 6 – Medical and Health Care Payments Example</a:t>
            </a:r>
            <a:endParaRPr lang="en-US" dirty="0"/>
          </a:p>
        </p:txBody>
      </p:sp>
      <p:sp>
        <p:nvSpPr>
          <p:cNvPr id="5" name="TextBox 4"/>
          <p:cNvSpPr txBox="1"/>
          <p:nvPr/>
        </p:nvSpPr>
        <p:spPr>
          <a:xfrm>
            <a:off x="1447800" y="5162227"/>
            <a:ext cx="8737600" cy="461665"/>
          </a:xfrm>
          <a:prstGeom prst="rect">
            <a:avLst/>
          </a:prstGeom>
          <a:noFill/>
        </p:spPr>
        <p:txBody>
          <a:bodyPr wrap="square" rtlCol="0">
            <a:spAutoFit/>
          </a:bodyPr>
          <a:lstStyle/>
          <a:p>
            <a:pPr marL="225425" indent="-225425"/>
            <a:r>
              <a:rPr lang="en-US" sz="2400" b="1" dirty="0"/>
              <a:t>*	Also </a:t>
            </a:r>
            <a:r>
              <a:rPr lang="en-US" sz="2400" b="1" dirty="0" smtClean="0"/>
              <a:t>make </a:t>
            </a:r>
            <a:r>
              <a:rPr lang="en-US" sz="2400" b="1" dirty="0"/>
              <a:t>offsetting entry on Line 21 to subtract income</a:t>
            </a:r>
          </a:p>
        </p:txBody>
      </p:sp>
    </p:spTree>
    <p:extLst>
      <p:ext uri="{BB962C8B-B14F-4D97-AF65-F5344CB8AC3E}">
        <p14:creationId xmlns:p14="http://schemas.microsoft.com/office/powerpoint/2010/main" val="1544881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17E0177D-4E95-4D8C-87DB-B6685EAB78D9}" type="slidenum">
              <a:rPr lang="en-US" smtClean="0"/>
              <a:pPr/>
              <a:t>8</a:t>
            </a:fld>
            <a:endParaRPr lang="en-US" dirty="0"/>
          </a:p>
        </p:txBody>
      </p:sp>
      <p:graphicFrame>
        <p:nvGraphicFramePr>
          <p:cNvPr id="6" name="Content Placeholder 5"/>
          <p:cNvGraphicFramePr>
            <a:graphicFrameLocks noGrp="1"/>
          </p:cNvGraphicFramePr>
          <p:nvPr>
            <p:ph sz="quarter" idx="12"/>
            <p:extLst>
              <p:ext uri="{D42A27DB-BD31-4B8C-83A1-F6EECF244321}">
                <p14:modId xmlns:p14="http://schemas.microsoft.com/office/powerpoint/2010/main" val="2334474467"/>
              </p:ext>
            </p:extLst>
          </p:nvPr>
        </p:nvGraphicFramePr>
        <p:xfrm>
          <a:off x="1227141" y="1958348"/>
          <a:ext cx="9466259" cy="3949238"/>
        </p:xfrm>
        <a:graphic>
          <a:graphicData uri="http://schemas.openxmlformats.org/drawingml/2006/table">
            <a:tbl>
              <a:tblPr firstRow="1" firstCol="1" bandRow="1">
                <a:tableStyleId>{5C22544A-7EE6-4342-B048-85BDC9FD1C3A}</a:tableStyleId>
              </a:tblPr>
              <a:tblGrid>
                <a:gridCol w="5872159">
                  <a:extLst>
                    <a:ext uri="{9D8B030D-6E8A-4147-A177-3AD203B41FA5}">
                      <a16:colId xmlns="" xmlns:a16="http://schemas.microsoft.com/office/drawing/2014/main" xmlns:mv="urn:schemas-microsoft-com:mac:vml" xmlns:mc="http://schemas.openxmlformats.org/markup-compatibility/2006" val="1188063604"/>
                    </a:ext>
                  </a:extLst>
                </a:gridCol>
                <a:gridCol w="1587500">
                  <a:extLst>
                    <a:ext uri="{9D8B030D-6E8A-4147-A177-3AD203B41FA5}">
                      <a16:colId xmlns="" xmlns:a16="http://schemas.microsoft.com/office/drawing/2014/main" xmlns:mv="urn:schemas-microsoft-com:mac:vml" xmlns:mc="http://schemas.openxmlformats.org/markup-compatibility/2006" val="2053940392"/>
                    </a:ext>
                  </a:extLst>
                </a:gridCol>
                <a:gridCol w="2006600">
                  <a:extLst>
                    <a:ext uri="{9D8B030D-6E8A-4147-A177-3AD203B41FA5}">
                      <a16:colId xmlns="" xmlns:a16="http://schemas.microsoft.com/office/drawing/2014/main" xmlns:mv="urn:schemas-microsoft-com:mac:vml" xmlns:mc="http://schemas.openxmlformats.org/markup-compatibility/2006" val="699321294"/>
                    </a:ext>
                  </a:extLst>
                </a:gridCol>
              </a:tblGrid>
              <a:tr h="627188">
                <a:tc>
                  <a:txBody>
                    <a:bodyPr/>
                    <a:lstStyle/>
                    <a:p>
                      <a:pPr marL="0" marR="0" algn="ctr">
                        <a:spcBef>
                          <a:spcPts val="0"/>
                        </a:spcBef>
                        <a:spcAft>
                          <a:spcPts val="0"/>
                        </a:spcAft>
                      </a:pPr>
                      <a:r>
                        <a:rPr lang="en-US" sz="2800" dirty="0">
                          <a:effectLst/>
                        </a:rPr>
                        <a:t>Examples of Income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2800" dirty="0">
                          <a:effectLst/>
                        </a:rPr>
                        <a:t>Direct to: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 xmlns:a16="http://schemas.microsoft.com/office/drawing/2014/main" xmlns:mv="urn:schemas-microsoft-com:mac:vml" xmlns:mc="http://schemas.openxmlformats.org/markup-compatibility/2006" val="2664259229"/>
                  </a:ext>
                </a:extLst>
              </a:tr>
              <a:tr h="2316210">
                <a:tc>
                  <a:txBody>
                    <a:bodyPr/>
                    <a:lstStyle/>
                    <a:p>
                      <a:pPr marL="0" marR="0">
                        <a:spcBef>
                          <a:spcPts val="0"/>
                        </a:spcBef>
                        <a:spcAft>
                          <a:spcPts val="0"/>
                        </a:spcAft>
                      </a:pPr>
                      <a:r>
                        <a:rPr lang="en-US" sz="2800" dirty="0">
                          <a:effectLst/>
                        </a:rPr>
                        <a:t>Non-Employee Compensation that is not really a business such as an honorarium for a speech where there is no continuing relationship and no expectation of ever doing it </a:t>
                      </a:r>
                      <a:r>
                        <a:rPr lang="en-US" sz="2800" dirty="0" smtClean="0">
                          <a:effectLst/>
                        </a:rPr>
                        <a:t>again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Box 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Line 21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xmlns:mv="urn:schemas-microsoft-com:mac:vml" xmlns:mc="http://schemas.openxmlformats.org/markup-compatibility/2006" val="3992596103"/>
                  </a:ext>
                </a:extLst>
              </a:tr>
              <a:tr h="1005840">
                <a:tc>
                  <a:txBody>
                    <a:bodyPr/>
                    <a:lstStyle/>
                    <a:p>
                      <a:pPr marL="0" marR="0">
                        <a:spcBef>
                          <a:spcPts val="0"/>
                        </a:spcBef>
                        <a:spcAft>
                          <a:spcPts val="0"/>
                        </a:spcAft>
                      </a:pPr>
                      <a:r>
                        <a:rPr lang="en-US" sz="2800" dirty="0">
                          <a:effectLst/>
                        </a:rPr>
                        <a:t>Non-Employee Compensation that is normally a business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Box 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2800" dirty="0">
                          <a:effectLst/>
                        </a:rPr>
                        <a:t>Schedule 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xmlns:mv="urn:schemas-microsoft-com:mac:vml" xmlns:mc="http://schemas.openxmlformats.org/markup-compatibility/2006" val="2945486557"/>
                  </a:ext>
                </a:extLst>
              </a:tr>
            </a:tbl>
          </a:graphicData>
        </a:graphic>
      </p:graphicFrame>
      <p:sp>
        <p:nvSpPr>
          <p:cNvPr id="2" name="Title 1"/>
          <p:cNvSpPr>
            <a:spLocks noGrp="1"/>
          </p:cNvSpPr>
          <p:nvPr>
            <p:ph type="title"/>
          </p:nvPr>
        </p:nvSpPr>
        <p:spPr/>
        <p:txBody>
          <a:bodyPr>
            <a:normAutofit fontScale="90000"/>
          </a:bodyPr>
          <a:lstStyle/>
          <a:p>
            <a:r>
              <a:rPr lang="en-US" dirty="0"/>
              <a:t>Box 7 – Non-Employee Compensation Examples</a:t>
            </a:r>
          </a:p>
        </p:txBody>
      </p:sp>
    </p:spTree>
    <p:extLst>
      <p:ext uri="{BB962C8B-B14F-4D97-AF65-F5344CB8AC3E}">
        <p14:creationId xmlns:p14="http://schemas.microsoft.com/office/powerpoint/2010/main" val="3959718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NTTC Training - TY2018</a:t>
            </a:r>
            <a:endParaRPr lang="en-US" dirty="0"/>
          </a:p>
        </p:txBody>
      </p:sp>
      <p:sp>
        <p:nvSpPr>
          <p:cNvPr id="4" name="Slide Number Placeholder 3"/>
          <p:cNvSpPr>
            <a:spLocks noGrp="1"/>
          </p:cNvSpPr>
          <p:nvPr>
            <p:ph type="sldNum" sz="quarter" idx="11"/>
          </p:nvPr>
        </p:nvSpPr>
        <p:spPr/>
        <p:txBody>
          <a:bodyPr/>
          <a:lstStyle/>
          <a:p>
            <a:fld id="{17E0177D-4E95-4D8C-87DB-B6685EAB78D9}" type="slidenum">
              <a:rPr lang="en-US" smtClean="0"/>
              <a:pPr/>
              <a:t>9</a:t>
            </a:fld>
            <a:endParaRPr lang="en-US" dirty="0"/>
          </a:p>
        </p:txBody>
      </p:sp>
      <p:sp>
        <p:nvSpPr>
          <p:cNvPr id="5" name="Content Placeholder 4"/>
          <p:cNvSpPr>
            <a:spLocks noGrp="1"/>
          </p:cNvSpPr>
          <p:nvPr>
            <p:ph sz="quarter" idx="12"/>
          </p:nvPr>
        </p:nvSpPr>
        <p:spPr/>
        <p:txBody>
          <a:bodyPr>
            <a:normAutofit/>
          </a:bodyPr>
          <a:lstStyle/>
          <a:p>
            <a:r>
              <a:rPr lang="en-US" dirty="0" smtClean="0"/>
              <a:t>Enter 1099-MISC income in proper field based on interview with taxpayer</a:t>
            </a:r>
            <a:endParaRPr lang="en-US" dirty="0"/>
          </a:p>
          <a:p>
            <a:r>
              <a:rPr lang="en-US" dirty="0" smtClean="0"/>
              <a:t>TaxSlayer will direct income </a:t>
            </a:r>
            <a:r>
              <a:rPr lang="en-US" dirty="0"/>
              <a:t>to correct Schedule or 1040 line</a:t>
            </a:r>
            <a:endParaRPr lang="en-US" dirty="0" smtClean="0"/>
          </a:p>
          <a:p>
            <a:r>
              <a:rPr lang="en-US" dirty="0" smtClean="0"/>
              <a:t>Form </a:t>
            </a:r>
            <a:r>
              <a:rPr lang="en-US" dirty="0"/>
              <a:t>1099-</a:t>
            </a:r>
            <a:r>
              <a:rPr lang="en-US" dirty="0" smtClean="0"/>
              <a:t>MISC income box might </a:t>
            </a:r>
            <a:r>
              <a:rPr lang="en-US" dirty="0"/>
              <a:t>be</a:t>
            </a:r>
            <a:r>
              <a:rPr lang="en-US" dirty="0" smtClean="0"/>
              <a:t> changed in </a:t>
            </a:r>
            <a:r>
              <a:rPr lang="en-US" dirty="0" err="1" smtClean="0"/>
              <a:t>TaxSlayer</a:t>
            </a:r>
            <a:r>
              <a:rPr lang="en-US" dirty="0" smtClean="0"/>
              <a:t> to correctly calculate income</a:t>
            </a:r>
          </a:p>
          <a:p>
            <a:pPr lvl="1">
              <a:buNone/>
            </a:pPr>
            <a:endParaRPr lang="en-US" dirty="0"/>
          </a:p>
        </p:txBody>
      </p:sp>
      <p:sp>
        <p:nvSpPr>
          <p:cNvPr id="2" name="Title 1"/>
          <p:cNvSpPr>
            <a:spLocks noGrp="1"/>
          </p:cNvSpPr>
          <p:nvPr>
            <p:ph type="title"/>
          </p:nvPr>
        </p:nvSpPr>
        <p:spPr/>
        <p:txBody>
          <a:bodyPr/>
          <a:lstStyle/>
          <a:p>
            <a:r>
              <a:rPr lang="en-US" dirty="0"/>
              <a:t>TaxSlayer Input</a:t>
            </a:r>
          </a:p>
        </p:txBody>
      </p:sp>
      <p:sp>
        <p:nvSpPr>
          <p:cNvPr id="7" name="Rectangle 6"/>
          <p:cNvSpPr/>
          <p:nvPr/>
        </p:nvSpPr>
        <p:spPr>
          <a:xfrm>
            <a:off x="9906000" y="1201351"/>
            <a:ext cx="1841500" cy="369332"/>
          </a:xfrm>
          <a:prstGeom prst="rect">
            <a:avLst/>
          </a:prstGeom>
          <a:solidFill>
            <a:srgbClr val="0070C0"/>
          </a:solidFill>
          <a:ln>
            <a:solidFill>
              <a:schemeClr val="bg1">
                <a:lumMod val="75000"/>
              </a:schemeClr>
            </a:solidFill>
          </a:ln>
          <a:effectLst/>
        </p:spPr>
        <p:style>
          <a:lnRef idx="1">
            <a:schemeClr val="accent1"/>
          </a:lnRef>
          <a:fillRef idx="3">
            <a:schemeClr val="accent1"/>
          </a:fillRef>
          <a:effectRef idx="2">
            <a:schemeClr val="accent1"/>
          </a:effectRef>
          <a:fontRef idx="minor">
            <a:schemeClr val="lt1"/>
          </a:fontRef>
        </p:style>
        <p:txBody>
          <a:bodyPr rtlCol="0" anchor="ctr">
            <a:spAutoFit/>
          </a:bodyPr>
          <a:lstStyle/>
          <a:p>
            <a:pPr algn="ctr"/>
            <a:r>
              <a:rPr lang="en-US" b="1" dirty="0" smtClean="0"/>
              <a:t>Pub 4012 Tab D</a:t>
            </a:r>
            <a:endParaRPr lang="en-US" b="1" dirty="0"/>
          </a:p>
        </p:txBody>
      </p:sp>
    </p:spTree>
    <p:extLst>
      <p:ext uri="{BB962C8B-B14F-4D97-AF65-F5344CB8AC3E}">
        <p14:creationId xmlns:p14="http://schemas.microsoft.com/office/powerpoint/2010/main" val="1398146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RPF PPTX Template Wide v2.potx" id="{9EC42302-1C76-456C-AA3A-B873C1C81271}" vid="{8200FA71-478A-4AA6-9D02-1D1F7039DF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2018 Templet.thmx</Template>
  <TotalTime>0</TotalTime>
  <Words>826</Words>
  <Application>Microsoft Office PowerPoint</Application>
  <PresentationFormat>Widescreen</PresentationFormat>
  <Paragraphs>123</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2018 Templet</vt:lpstr>
      <vt:lpstr>Form 1099-MISC</vt:lpstr>
      <vt:lpstr>Form 1099-MISC</vt:lpstr>
      <vt:lpstr>Review 1099-MISC with Taxpayer</vt:lpstr>
      <vt:lpstr>Include Every 1099-MISC in TaxSlayer</vt:lpstr>
      <vt:lpstr>Box 2 – Royalty Examples</vt:lpstr>
      <vt:lpstr>Box 3 – Other Income Examples</vt:lpstr>
      <vt:lpstr>Box 6 – Medical and Health Care Payments Example</vt:lpstr>
      <vt:lpstr>Box 7 – Non-Employee Compensation Examples</vt:lpstr>
      <vt:lpstr>TaxSlayer Input</vt:lpstr>
      <vt:lpstr>Form 1099-MISC Scope</vt:lpstr>
      <vt:lpstr>Summary of TaxSlayer 1099-MISC</vt:lpstr>
      <vt:lpstr>Form 1099-MISC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2018-10-09T16:19:26Z</dcterms:created>
  <dcterms:modified xsi:type="dcterms:W3CDTF">2018-12-06T17:12:54Z</dcterms:modified>
</cp:coreProperties>
</file>